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9"/>
  </p:notesMasterIdLst>
  <p:sldIdLst>
    <p:sldId id="256" r:id="rId2"/>
    <p:sldId id="257" r:id="rId3"/>
    <p:sldId id="258" r:id="rId4"/>
    <p:sldId id="294" r:id="rId5"/>
    <p:sldId id="295" r:id="rId6"/>
    <p:sldId id="297" r:id="rId7"/>
    <p:sldId id="259" r:id="rId8"/>
    <p:sldId id="260" r:id="rId9"/>
    <p:sldId id="261" r:id="rId10"/>
    <p:sldId id="262" r:id="rId11"/>
    <p:sldId id="263" r:id="rId12"/>
    <p:sldId id="298" r:id="rId13"/>
    <p:sldId id="264" r:id="rId14"/>
    <p:sldId id="299" r:id="rId15"/>
    <p:sldId id="265" r:id="rId16"/>
    <p:sldId id="266" r:id="rId17"/>
    <p:sldId id="267" r:id="rId18"/>
    <p:sldId id="268" r:id="rId19"/>
    <p:sldId id="269" r:id="rId20"/>
    <p:sldId id="300" r:id="rId21"/>
    <p:sldId id="270" r:id="rId22"/>
    <p:sldId id="301" r:id="rId23"/>
    <p:sldId id="302" r:id="rId24"/>
    <p:sldId id="271" r:id="rId25"/>
    <p:sldId id="272" r:id="rId26"/>
    <p:sldId id="273" r:id="rId27"/>
    <p:sldId id="274" r:id="rId28"/>
    <p:sldId id="275" r:id="rId29"/>
    <p:sldId id="276" r:id="rId30"/>
    <p:sldId id="277" r:id="rId31"/>
    <p:sldId id="278" r:id="rId32"/>
    <p:sldId id="279" r:id="rId33"/>
    <p:sldId id="280" r:id="rId34"/>
    <p:sldId id="281" r:id="rId35"/>
    <p:sldId id="282" r:id="rId36"/>
    <p:sldId id="283" r:id="rId37"/>
    <p:sldId id="284" r:id="rId38"/>
    <p:sldId id="285" r:id="rId39"/>
    <p:sldId id="286" r:id="rId40"/>
    <p:sldId id="288" r:id="rId41"/>
    <p:sldId id="296" r:id="rId42"/>
    <p:sldId id="287" r:id="rId43"/>
    <p:sldId id="290" r:id="rId44"/>
    <p:sldId id="291" r:id="rId45"/>
    <p:sldId id="289" r:id="rId46"/>
    <p:sldId id="292" r:id="rId47"/>
    <p:sldId id="293" r:id="rId4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69" d="100"/>
          <a:sy n="69" d="100"/>
        </p:scale>
        <p:origin x="-1404" y="-90"/>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1AF42B5-DC0A-45F5-8B56-0544221F5007}" type="datetimeFigureOut">
              <a:rPr lang="en-US" smtClean="0"/>
              <a:t>1/1/2024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6C4E47E-5DA5-4C4D-BF6D-E3238DA76506}" type="slidenum">
              <a:rPr lang="en-US" smtClean="0"/>
              <a:t>‹#›</a:t>
            </a:fld>
            <a:endParaRPr lang="en-US"/>
          </a:p>
        </p:txBody>
      </p:sp>
    </p:spTree>
    <p:extLst>
      <p:ext uri="{BB962C8B-B14F-4D97-AF65-F5344CB8AC3E}">
        <p14:creationId xmlns:p14="http://schemas.microsoft.com/office/powerpoint/2010/main" val="3669605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6C4E47E-5DA5-4C4D-BF6D-E3238DA76506}" type="slidenum">
              <a:rPr lang="en-US" smtClean="0"/>
              <a:t>11</a:t>
            </a:fld>
            <a:endParaRPr lang="en-US"/>
          </a:p>
        </p:txBody>
      </p:sp>
    </p:spTree>
    <p:extLst>
      <p:ext uri="{BB962C8B-B14F-4D97-AF65-F5344CB8AC3E}">
        <p14:creationId xmlns:p14="http://schemas.microsoft.com/office/powerpoint/2010/main" val="21440066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6C4E47E-5DA5-4C4D-BF6D-E3238DA76506}" type="slidenum">
              <a:rPr lang="en-US" smtClean="0"/>
              <a:t>39</a:t>
            </a:fld>
            <a:endParaRPr lang="en-US"/>
          </a:p>
        </p:txBody>
      </p:sp>
    </p:spTree>
    <p:extLst>
      <p:ext uri="{BB962C8B-B14F-4D97-AF65-F5344CB8AC3E}">
        <p14:creationId xmlns:p14="http://schemas.microsoft.com/office/powerpoint/2010/main" val="34672782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1/1/2024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1/1/2024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hyperlink" Target="https://www.euston96.com/en/lithosphere/"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57200" y="1219200"/>
            <a:ext cx="82296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3838739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228600" y="1600200"/>
            <a:ext cx="8804564" cy="5105400"/>
          </a:xfrm>
        </p:spPr>
        <p:txBody>
          <a:bodyPr>
            <a:normAutofit/>
          </a:bodyPr>
          <a:lstStyle/>
          <a:p>
            <a:r>
              <a:rPr lang="en-US" dirty="0">
                <a:latin typeface="Times New Roman" pitchFamily="18" charset="0"/>
                <a:cs typeface="Times New Roman" pitchFamily="18" charset="0"/>
              </a:rPr>
              <a:t>Ecology can be referred as surrounding or environment of an organism it studies the relationship between organism and their environment which includes the cycle of water, oxygen, air. </a:t>
            </a:r>
          </a:p>
          <a:p>
            <a:r>
              <a:rPr lang="en-US" dirty="0">
                <a:latin typeface="Times New Roman" pitchFamily="18" charset="0"/>
                <a:cs typeface="Times New Roman" pitchFamily="18" charset="0"/>
              </a:rPr>
              <a:t>It is a basic division of biology and consists of population, communities and eco system. E.g. forest ecosystem , land ecosystem, aquatic ecosystem</a:t>
            </a:r>
          </a:p>
          <a:p>
            <a:pPr marL="0" indent="0">
              <a:buNone/>
            </a:pPr>
            <a:endParaRPr lang="en-US" dirty="0"/>
          </a:p>
        </p:txBody>
      </p:sp>
    </p:spTree>
    <p:extLst>
      <p:ext uri="{BB962C8B-B14F-4D97-AF65-F5344CB8AC3E}">
        <p14:creationId xmlns:p14="http://schemas.microsoft.com/office/powerpoint/2010/main" val="58798928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57200" y="228600"/>
            <a:ext cx="8229600" cy="1189038"/>
          </a:xfrm>
        </p:spPr>
        <p:txBody>
          <a:bodyPr>
            <a:normAutofit fontScale="90000"/>
          </a:bodyPr>
          <a:lstStyle/>
          <a:p>
            <a:r>
              <a:rPr lang="en-US" b="1" dirty="0"/>
              <a:t>Laws of ecology</a:t>
            </a:r>
            <a:br>
              <a:rPr lang="en-US" b="1" dirty="0"/>
            </a:br>
            <a:endParaRPr lang="en-US" b="1" dirty="0"/>
          </a:p>
        </p:txBody>
      </p:sp>
      <p:sp>
        <p:nvSpPr>
          <p:cNvPr id="3" name="Content Placeholder 2"/>
          <p:cNvSpPr>
            <a:spLocks noGrp="1"/>
          </p:cNvSpPr>
          <p:nvPr>
            <p:ph idx="1"/>
          </p:nvPr>
        </p:nvSpPr>
        <p:spPr>
          <a:xfrm>
            <a:off x="228600" y="1371600"/>
            <a:ext cx="8763000" cy="5334000"/>
          </a:xfrm>
        </p:spPr>
        <p:txBody>
          <a:bodyPr>
            <a:normAutofit/>
          </a:bodyPr>
          <a:lstStyle/>
          <a:p>
            <a:r>
              <a:rPr lang="en-US" dirty="0" smtClean="0">
                <a:latin typeface="Times New Roman" pitchFamily="18" charset="0"/>
                <a:cs typeface="Times New Roman" pitchFamily="18" charset="0"/>
              </a:rPr>
              <a:t>Barry Commoners ‘law of ecology ‘(1971) helps to explain the scope of environment health. According to him;</a:t>
            </a:r>
          </a:p>
          <a:p>
            <a:pPr marL="0" lvl="0" indent="0">
              <a:buNone/>
            </a:pPr>
            <a:r>
              <a:rPr lang="en-US" dirty="0" smtClean="0">
                <a:latin typeface="Times New Roman" pitchFamily="18" charset="0"/>
                <a:cs typeface="Times New Roman" pitchFamily="18" charset="0"/>
              </a:rPr>
              <a:t>    1. “</a:t>
            </a:r>
            <a:r>
              <a:rPr lang="en-US" b="1" dirty="0" smtClean="0">
                <a:latin typeface="Times New Roman" pitchFamily="18" charset="0"/>
                <a:cs typeface="Times New Roman" pitchFamily="18" charset="0"/>
              </a:rPr>
              <a:t>Everything is connected to everything else</a:t>
            </a:r>
            <a:r>
              <a:rPr lang="en-US" dirty="0" smtClean="0">
                <a:latin typeface="Times New Roman" pitchFamily="18" charset="0"/>
                <a:cs typeface="Times New Roman" pitchFamily="18" charset="0"/>
              </a:rPr>
              <a:t>”  sunlight, water, oxygen, carbon dioxide. Organic compound and all organism are interconnected.</a:t>
            </a:r>
          </a:p>
          <a:p>
            <a:pPr marL="0" lvl="0" indent="0">
              <a:buNone/>
            </a:pPr>
            <a:r>
              <a:rPr lang="en-US" dirty="0" smtClean="0">
                <a:latin typeface="Times New Roman" pitchFamily="18" charset="0"/>
                <a:cs typeface="Times New Roman" pitchFamily="18" charset="0"/>
              </a:rPr>
              <a:t>    2.“</a:t>
            </a:r>
            <a:r>
              <a:rPr lang="en-US" b="1" dirty="0" smtClean="0">
                <a:latin typeface="Times New Roman" pitchFamily="18" charset="0"/>
                <a:cs typeface="Times New Roman" pitchFamily="18" charset="0"/>
              </a:rPr>
              <a:t>Everything must go</a:t>
            </a:r>
            <a:r>
              <a:rPr lang="en-US" dirty="0" smtClean="0">
                <a:latin typeface="Times New Roman" pitchFamily="18" charset="0"/>
                <a:cs typeface="Times New Roman" pitchFamily="18" charset="0"/>
              </a:rPr>
              <a:t>” stipulates that one organism’s excretion or waste is taken up by another organism as food. </a:t>
            </a:r>
          </a:p>
          <a:p>
            <a:pPr marL="0" lvl="0" indent="0">
              <a:buNone/>
            </a:pPr>
            <a:r>
              <a:rPr lang="en-US" dirty="0" smtClean="0">
                <a:latin typeface="Times New Roman" pitchFamily="18" charset="0"/>
                <a:cs typeface="Times New Roman" pitchFamily="18" charset="0"/>
              </a:rPr>
              <a:t>    </a:t>
            </a:r>
            <a:endParaRPr lang="en-US" dirty="0"/>
          </a:p>
        </p:txBody>
      </p:sp>
    </p:spTree>
    <p:extLst>
      <p:ext uri="{BB962C8B-B14F-4D97-AF65-F5344CB8AC3E}">
        <p14:creationId xmlns:p14="http://schemas.microsoft.com/office/powerpoint/2010/main" val="211921440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396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descr="Oxygen Cycle- Process, Uses, Production and Facts about Oxyge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636" y="3886200"/>
            <a:ext cx="9109364" cy="3305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396139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685800"/>
            <a:ext cx="8839200" cy="5791200"/>
          </a:xfrm>
        </p:spPr>
        <p:txBody>
          <a:bodyPr>
            <a:normAutofit/>
          </a:bodyPr>
          <a:lstStyle/>
          <a:p>
            <a:pPr marL="0" lvl="0" indent="0">
              <a:buNone/>
            </a:pPr>
            <a:r>
              <a:rPr lang="en-US" dirty="0">
                <a:latin typeface="Times New Roman" pitchFamily="18" charset="0"/>
                <a:cs typeface="Times New Roman" pitchFamily="18" charset="0"/>
              </a:rPr>
              <a:t> 3.“</a:t>
            </a:r>
            <a:r>
              <a:rPr lang="en-US" b="1" dirty="0">
                <a:latin typeface="Times New Roman" pitchFamily="18" charset="0"/>
                <a:cs typeface="Times New Roman" pitchFamily="18" charset="0"/>
              </a:rPr>
              <a:t>Nature knows best</a:t>
            </a:r>
            <a:r>
              <a:rPr lang="en-US" dirty="0">
                <a:latin typeface="Times New Roman" pitchFamily="18" charset="0"/>
                <a:cs typeface="Times New Roman" pitchFamily="18" charset="0"/>
              </a:rPr>
              <a:t>” holds that human changes within a natural system do not always improve that system and may prove to be detrimental.</a:t>
            </a:r>
          </a:p>
          <a:p>
            <a:pPr marL="0" lvl="0" indent="0">
              <a:buNone/>
            </a:pPr>
            <a:r>
              <a:rPr lang="en-US" dirty="0">
                <a:latin typeface="Times New Roman" pitchFamily="18" charset="0"/>
                <a:cs typeface="Times New Roman" pitchFamily="18" charset="0"/>
              </a:rPr>
              <a:t>    4.“</a:t>
            </a:r>
            <a:r>
              <a:rPr lang="en-US" b="1" dirty="0">
                <a:latin typeface="Times New Roman" pitchFamily="18" charset="0"/>
                <a:cs typeface="Times New Roman" pitchFamily="18" charset="0"/>
              </a:rPr>
              <a:t>There is no such thing as free lunch</a:t>
            </a:r>
            <a:r>
              <a:rPr lang="en-US" dirty="0">
                <a:latin typeface="Times New Roman" pitchFamily="18" charset="0"/>
                <a:cs typeface="Times New Roman" pitchFamily="18" charset="0"/>
              </a:rPr>
              <a:t>” stipulates that anything removed from natural environment by human effort must be replaced and anything added to the natural environment must be removed if environment is to be preserved.</a:t>
            </a:r>
          </a:p>
          <a:p>
            <a:endParaRPr lang="en-US" dirty="0"/>
          </a:p>
        </p:txBody>
      </p:sp>
    </p:spTree>
    <p:extLst>
      <p:ext uri="{BB962C8B-B14F-4D97-AF65-F5344CB8AC3E}">
        <p14:creationId xmlns:p14="http://schemas.microsoft.com/office/powerpoint/2010/main" val="299804207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0701354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latin typeface="Times New Roman" pitchFamily="18" charset="0"/>
                <a:cs typeface="Times New Roman" pitchFamily="18" charset="0"/>
              </a:rPr>
              <a:t>Biosphere</a:t>
            </a:r>
            <a:r>
              <a:rPr lang="en-US" dirty="0">
                <a:latin typeface="Times New Roman" pitchFamily="18" charset="0"/>
                <a:cs typeface="Times New Roman" pitchFamily="18" charset="0"/>
              </a:rPr>
              <a:t/>
            </a:r>
            <a:br>
              <a:rPr lang="en-US" dirty="0">
                <a:latin typeface="Times New Roman" pitchFamily="18" charset="0"/>
                <a:cs typeface="Times New Roman" pitchFamily="18" charset="0"/>
              </a:rPr>
            </a:br>
            <a:endParaRPr lang="en-US" dirty="0">
              <a:latin typeface="Times New Roman" pitchFamily="18" charset="0"/>
              <a:cs typeface="Times New Roman" pitchFamily="18" charset="0"/>
            </a:endParaRPr>
          </a:p>
        </p:txBody>
      </p:sp>
      <p:sp>
        <p:nvSpPr>
          <p:cNvPr id="3" name="Content Placeholder 2"/>
          <p:cNvSpPr>
            <a:spLocks noGrp="1"/>
          </p:cNvSpPr>
          <p:nvPr>
            <p:ph idx="1"/>
          </p:nvPr>
        </p:nvSpPr>
        <p:spPr>
          <a:xfrm>
            <a:off x="152400" y="1143000"/>
            <a:ext cx="8839200" cy="5715000"/>
          </a:xfrm>
        </p:spPr>
        <p:txBody>
          <a:bodyPr>
            <a:normAutofit/>
          </a:bodyPr>
          <a:lstStyle/>
          <a:p>
            <a:r>
              <a:rPr lang="en-US" dirty="0" smtClean="0">
                <a:latin typeface="Times New Roman" pitchFamily="18" charset="0"/>
                <a:cs typeface="Times New Roman" pitchFamily="18" charset="0"/>
              </a:rPr>
              <a:t>The </a:t>
            </a:r>
            <a:r>
              <a:rPr lang="en-US" dirty="0">
                <a:latin typeface="Times New Roman" pitchFamily="18" charset="0"/>
                <a:cs typeface="Times New Roman" pitchFamily="18" charset="0"/>
              </a:rPr>
              <a:t>biosphere is a thin layer of air, water and soil on the earth within which all the living beings are exist.</a:t>
            </a:r>
          </a:p>
          <a:p>
            <a:r>
              <a:rPr lang="en-US" dirty="0">
                <a:latin typeface="Times New Roman" pitchFamily="18" charset="0"/>
                <a:cs typeface="Times New Roman" pitchFamily="18" charset="0"/>
              </a:rPr>
              <a:t>A biosphere is that part of planet terrestrial system – including air, land, and water in which life develops and transforms.</a:t>
            </a:r>
          </a:p>
          <a:p>
            <a:r>
              <a:rPr lang="en-US" dirty="0">
                <a:latin typeface="Times New Roman" pitchFamily="18" charset="0"/>
                <a:cs typeface="Times New Roman" pitchFamily="18" charset="0"/>
              </a:rPr>
              <a:t>The biosphere is the global ecological system integrating all living beings and their relationships, with their interaction with the elements of lithosphere(rocks), hydrosphere(water), and the atmosphere(air).</a:t>
            </a:r>
          </a:p>
          <a:p>
            <a:endParaRPr lang="en-US" dirty="0"/>
          </a:p>
        </p:txBody>
      </p:sp>
    </p:spTree>
    <p:extLst>
      <p:ext uri="{BB962C8B-B14F-4D97-AF65-F5344CB8AC3E}">
        <p14:creationId xmlns:p14="http://schemas.microsoft.com/office/powerpoint/2010/main" val="131322857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1066800"/>
            <a:ext cx="8534399" cy="5257800"/>
          </a:xfrm>
        </p:spPr>
        <p:txBody>
          <a:bodyPr/>
          <a:lstStyle/>
          <a:p>
            <a:r>
              <a:rPr lang="en-US" dirty="0">
                <a:latin typeface="Times New Roman" pitchFamily="18" charset="0"/>
                <a:cs typeface="Times New Roman" pitchFamily="18" charset="0"/>
              </a:rPr>
              <a:t>It extends vertically in the atmosphere to about 10km, downward into the ocean to depth of 35000 feet and enters about 23000 feet of earth surface itself where living organisms have been found.</a:t>
            </a:r>
          </a:p>
          <a:p>
            <a:r>
              <a:rPr lang="en-US" dirty="0">
                <a:latin typeface="Times New Roman" pitchFamily="18" charset="0"/>
                <a:cs typeface="Times New Roman" pitchFamily="18" charset="0"/>
              </a:rPr>
              <a:t>The structure of Biosphere has three components: </a:t>
            </a:r>
            <a:r>
              <a:rPr lang="en-US" b="1" dirty="0">
                <a:latin typeface="Times New Roman" pitchFamily="18" charset="0"/>
                <a:cs typeface="Times New Roman" pitchFamily="18" charset="0"/>
              </a:rPr>
              <a:t>Abiotic, Biotic and energy components.</a:t>
            </a:r>
            <a:endParaRPr lang="en-US" dirty="0">
              <a:latin typeface="Times New Roman" pitchFamily="18" charset="0"/>
              <a:cs typeface="Times New Roman" pitchFamily="18" charset="0"/>
            </a:endParaRPr>
          </a:p>
          <a:p>
            <a:pPr marL="0" indent="0">
              <a:buNone/>
            </a:pPr>
            <a:endParaRPr lang="en-US" dirty="0"/>
          </a:p>
        </p:txBody>
      </p:sp>
    </p:spTree>
    <p:extLst>
      <p:ext uri="{BB962C8B-B14F-4D97-AF65-F5344CB8AC3E}">
        <p14:creationId xmlns:p14="http://schemas.microsoft.com/office/powerpoint/2010/main" val="374613551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33400"/>
            <a:ext cx="8839200" cy="6096000"/>
          </a:xfrm>
        </p:spPr>
        <p:txBody>
          <a:bodyPr>
            <a:normAutofit/>
          </a:bodyPr>
          <a:lstStyle/>
          <a:p>
            <a:pPr marL="0" indent="0">
              <a:buNone/>
            </a:pPr>
            <a:r>
              <a:rPr lang="en-US" b="1" dirty="0"/>
              <a:t> </a:t>
            </a:r>
            <a:endParaRPr lang="en-US" dirty="0"/>
          </a:p>
          <a:p>
            <a:pPr marL="0" indent="0">
              <a:buNone/>
            </a:pPr>
            <a:r>
              <a:rPr lang="en-US" b="1" dirty="0"/>
              <a:t>I. </a:t>
            </a:r>
            <a:r>
              <a:rPr lang="en-US" b="1" dirty="0">
                <a:latin typeface="Times New Roman" pitchFamily="18" charset="0"/>
                <a:cs typeface="Times New Roman" pitchFamily="18" charset="0"/>
              </a:rPr>
              <a:t>Abiotic Components:</a:t>
            </a:r>
            <a:r>
              <a:rPr lang="en-US" dirty="0">
                <a:latin typeface="Times New Roman" pitchFamily="18" charset="0"/>
                <a:cs typeface="Times New Roman" pitchFamily="18" charset="0"/>
              </a:rPr>
              <a:t> It consists of all non-living elements which are essential for the survival of all living organisms. It has lithosphere, atmosphere and hydrosphere. Mineral nutrients, gases and water are three basic requirements of organic life.</a:t>
            </a:r>
          </a:p>
          <a:p>
            <a:pPr marL="0" indent="0">
              <a:buNone/>
            </a:pPr>
            <a:r>
              <a:rPr lang="en-US" b="1" dirty="0">
                <a:latin typeface="Times New Roman" pitchFamily="18" charset="0"/>
                <a:cs typeface="Times New Roman" pitchFamily="18" charset="0"/>
              </a:rPr>
              <a:t>II. Biotic Components:</a:t>
            </a:r>
            <a:r>
              <a:rPr lang="en-US" dirty="0">
                <a:latin typeface="Times New Roman" pitchFamily="18" charset="0"/>
                <a:cs typeface="Times New Roman" pitchFamily="18" charset="0"/>
              </a:rPr>
              <a:t> It includes Plants, animals and human beings to make biotic components of environment. there are three </a:t>
            </a:r>
            <a:r>
              <a:rPr lang="en-US" dirty="0" smtClean="0">
                <a:latin typeface="Times New Roman" pitchFamily="18" charset="0"/>
                <a:cs typeface="Times New Roman" pitchFamily="18" charset="0"/>
              </a:rPr>
              <a:t>sub-system: plants, animals ,</a:t>
            </a:r>
            <a:r>
              <a:rPr lang="en-US" dirty="0" err="1" smtClean="0">
                <a:latin typeface="Times New Roman" pitchFamily="18" charset="0"/>
                <a:cs typeface="Times New Roman" pitchFamily="18" charset="0"/>
              </a:rPr>
              <a:t>micoorganisms</a:t>
            </a:r>
            <a:endParaRPr lang="en-US" dirty="0">
              <a:latin typeface="Times New Roman" pitchFamily="18" charset="0"/>
              <a:cs typeface="Times New Roman" pitchFamily="18" charset="0"/>
            </a:endParaRPr>
          </a:p>
          <a:p>
            <a:endParaRPr lang="en-US" dirty="0">
              <a:latin typeface="Times New Roman" pitchFamily="18" charset="0"/>
              <a:cs typeface="Times New Roman" pitchFamily="18" charset="0"/>
            </a:endParaRPr>
          </a:p>
        </p:txBody>
      </p:sp>
    </p:spTree>
    <p:extLst>
      <p:ext uri="{BB962C8B-B14F-4D97-AF65-F5344CB8AC3E}">
        <p14:creationId xmlns:p14="http://schemas.microsoft.com/office/powerpoint/2010/main" val="259418466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990600"/>
            <a:ext cx="8839200" cy="5638800"/>
          </a:xfrm>
        </p:spPr>
        <p:txBody>
          <a:bodyPr>
            <a:normAutofit/>
          </a:bodyPr>
          <a:lstStyle/>
          <a:p>
            <a:pPr lvl="0"/>
            <a:r>
              <a:rPr lang="en-US" b="1" dirty="0">
                <a:latin typeface="Times New Roman" pitchFamily="18" charset="0"/>
                <a:cs typeface="Times New Roman" pitchFamily="18" charset="0"/>
              </a:rPr>
              <a:t>Plants</a:t>
            </a:r>
            <a:r>
              <a:rPr lang="en-US" dirty="0">
                <a:latin typeface="Times New Roman" pitchFamily="18" charset="0"/>
                <a:cs typeface="Times New Roman" pitchFamily="18" charset="0"/>
              </a:rPr>
              <a:t>: They are very important part of biotic components. They are primary producers of food through process of photosynthesis. They are called </a:t>
            </a:r>
            <a:r>
              <a:rPr lang="en-US" dirty="0" smtClean="0">
                <a:latin typeface="Times New Roman" pitchFamily="18" charset="0"/>
                <a:cs typeface="Times New Roman" pitchFamily="18" charset="0"/>
              </a:rPr>
              <a:t>autotrophs</a:t>
            </a:r>
            <a:r>
              <a:rPr lang="en-US" dirty="0">
                <a:latin typeface="Times New Roman" pitchFamily="18" charset="0"/>
                <a:cs typeface="Times New Roman" pitchFamily="18" charset="0"/>
              </a:rPr>
              <a:t>.</a:t>
            </a:r>
            <a:endParaRPr lang="en-US" dirty="0" smtClean="0">
              <a:latin typeface="Times New Roman" pitchFamily="18" charset="0"/>
              <a:cs typeface="Times New Roman" pitchFamily="18" charset="0"/>
            </a:endParaRPr>
          </a:p>
          <a:p>
            <a:pPr lvl="0"/>
            <a:endParaRPr lang="en-US" dirty="0">
              <a:latin typeface="Times New Roman" pitchFamily="18" charset="0"/>
              <a:cs typeface="Times New Roman" pitchFamily="18" charset="0"/>
            </a:endParaRPr>
          </a:p>
          <a:p>
            <a:pPr lvl="0"/>
            <a:r>
              <a:rPr lang="en-US" b="1" dirty="0">
                <a:latin typeface="Times New Roman" pitchFamily="18" charset="0"/>
                <a:cs typeface="Times New Roman" pitchFamily="18" charset="0"/>
              </a:rPr>
              <a:t>Animals</a:t>
            </a:r>
            <a:r>
              <a:rPr lang="en-US" dirty="0">
                <a:latin typeface="Times New Roman" pitchFamily="18" charset="0"/>
                <a:cs typeface="Times New Roman" pitchFamily="18" charset="0"/>
              </a:rPr>
              <a:t>: They are main consumers of plant produce, hence known as Heterotrophs. They use organic matter produced by plants and transform the food into energy (used in growth and development</a:t>
            </a:r>
            <a:r>
              <a:rPr lang="en-US" dirty="0" smtClean="0">
                <a:latin typeface="Times New Roman" pitchFamily="18" charset="0"/>
                <a:cs typeface="Times New Roman" pitchFamily="18" charset="0"/>
              </a:rPr>
              <a:t>).</a:t>
            </a:r>
            <a:endParaRPr lang="en-US" dirty="0">
              <a:latin typeface="Times New Roman" pitchFamily="18" charset="0"/>
              <a:cs typeface="Times New Roman" pitchFamily="18" charset="0"/>
            </a:endParaRPr>
          </a:p>
        </p:txBody>
      </p:sp>
    </p:spTree>
    <p:extLst>
      <p:ext uri="{BB962C8B-B14F-4D97-AF65-F5344CB8AC3E}">
        <p14:creationId xmlns:p14="http://schemas.microsoft.com/office/powerpoint/2010/main" val="40379920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533400"/>
            <a:ext cx="8763000" cy="6096000"/>
          </a:xfrm>
        </p:spPr>
        <p:txBody>
          <a:bodyPr>
            <a:normAutofit/>
          </a:bodyPr>
          <a:lstStyle/>
          <a:p>
            <a:endParaRPr lang="en-US" b="1" dirty="0" smtClean="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r>
              <a:rPr lang="en-US" b="1" dirty="0" smtClean="0">
                <a:latin typeface="Times New Roman" pitchFamily="18" charset="0"/>
                <a:cs typeface="Times New Roman" pitchFamily="18" charset="0"/>
              </a:rPr>
              <a:t>Micro-organism</a:t>
            </a:r>
            <a:r>
              <a:rPr lang="en-US" dirty="0">
                <a:latin typeface="Times New Roman" pitchFamily="18" charset="0"/>
                <a:cs typeface="Times New Roman" pitchFamily="18" charset="0"/>
              </a:rPr>
              <a:t>: They act as decomposers of dead plants and animals</a:t>
            </a:r>
          </a:p>
          <a:p>
            <a:pPr marL="0" indent="0">
              <a:buNone/>
            </a:pPr>
            <a:endParaRPr lang="en-US" b="1" dirty="0" smtClean="0">
              <a:latin typeface="Times New Roman" pitchFamily="18" charset="0"/>
              <a:cs typeface="Times New Roman" pitchFamily="18" charset="0"/>
            </a:endParaRPr>
          </a:p>
          <a:p>
            <a:pPr marL="0" indent="0">
              <a:buNone/>
            </a:pPr>
            <a:r>
              <a:rPr lang="en-US" b="1" dirty="0" smtClean="0">
                <a:latin typeface="Times New Roman" pitchFamily="18" charset="0"/>
                <a:cs typeface="Times New Roman" pitchFamily="18" charset="0"/>
              </a:rPr>
              <a:t>III</a:t>
            </a:r>
            <a:r>
              <a:rPr lang="en-US" b="1" dirty="0">
                <a:latin typeface="Times New Roman" pitchFamily="18" charset="0"/>
                <a:cs typeface="Times New Roman" pitchFamily="18" charset="0"/>
              </a:rPr>
              <a:t>. Energy:</a:t>
            </a:r>
            <a:r>
              <a:rPr lang="en-US" dirty="0">
                <a:latin typeface="Times New Roman" pitchFamily="18" charset="0"/>
                <a:cs typeface="Times New Roman" pitchFamily="18" charset="0"/>
              </a:rPr>
              <a:t> It is vital component of biosphere which is essential for reproduction and generation of all biological life on Earth.</a:t>
            </a:r>
          </a:p>
          <a:p>
            <a:pPr marL="0" indent="0">
              <a:buNone/>
            </a:pPr>
            <a:endParaRPr lang="en-US" dirty="0">
              <a:latin typeface="Times New Roman" pitchFamily="18" charset="0"/>
              <a:cs typeface="Times New Roman" pitchFamily="18" charset="0"/>
            </a:endParaRPr>
          </a:p>
        </p:txBody>
      </p:sp>
    </p:spTree>
    <p:extLst>
      <p:ext uri="{BB962C8B-B14F-4D97-AF65-F5344CB8AC3E}">
        <p14:creationId xmlns:p14="http://schemas.microsoft.com/office/powerpoint/2010/main" val="101533668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indent="0">
              <a:buNone/>
            </a:pPr>
            <a:r>
              <a:rPr lang="en-US" dirty="0"/>
              <a:t> </a:t>
            </a:r>
            <a:r>
              <a:rPr lang="en-US" sz="4000" dirty="0">
                <a:latin typeface="Times New Roman" pitchFamily="18" charset="0"/>
                <a:cs typeface="Times New Roman" pitchFamily="18" charset="0"/>
              </a:rPr>
              <a:t>We generate our own environment. We get exactly what we deserve. How can we resent the life we have created for ourselves? Whose to blame ,but us? Who can change it anytime we wish ,but us ?</a:t>
            </a:r>
          </a:p>
          <a:p>
            <a:pPr marL="0" indent="0">
              <a:buNone/>
            </a:pPr>
            <a:r>
              <a:rPr lang="en-US" sz="4000" b="1" dirty="0">
                <a:latin typeface="Times New Roman" pitchFamily="18" charset="0"/>
                <a:cs typeface="Times New Roman" pitchFamily="18" charset="0"/>
              </a:rPr>
              <a:t>                          </a:t>
            </a:r>
            <a:r>
              <a:rPr lang="en-US" b="1" dirty="0">
                <a:latin typeface="Times New Roman" pitchFamily="18" charset="0"/>
                <a:cs typeface="Times New Roman" pitchFamily="18" charset="0"/>
              </a:rPr>
              <a:t>               Richard </a:t>
            </a:r>
            <a:r>
              <a:rPr lang="en-US" b="1" dirty="0" err="1">
                <a:latin typeface="Times New Roman" pitchFamily="18" charset="0"/>
                <a:cs typeface="Times New Roman" pitchFamily="18" charset="0"/>
              </a:rPr>
              <a:t>bach</a:t>
            </a:r>
            <a:endParaRPr lang="en-US" b="1" dirty="0">
              <a:latin typeface="Times New Roman" pitchFamily="18" charset="0"/>
              <a:cs typeface="Times New Roman" pitchFamily="18" charset="0"/>
            </a:endParaRPr>
          </a:p>
          <a:p>
            <a:pPr marL="0" indent="0">
              <a:buNone/>
            </a:pPr>
            <a:endParaRPr lang="en-US" dirty="0"/>
          </a:p>
        </p:txBody>
      </p:sp>
    </p:spTree>
    <p:extLst>
      <p:ext uri="{BB962C8B-B14F-4D97-AF65-F5344CB8AC3E}">
        <p14:creationId xmlns:p14="http://schemas.microsoft.com/office/powerpoint/2010/main" val="104086651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9" name="Picture 3"/>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7867869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latin typeface="Times New Roman" pitchFamily="18" charset="0"/>
                <a:cs typeface="Times New Roman" pitchFamily="18" charset="0"/>
              </a:rPr>
              <a:t>Composition of biosphere</a:t>
            </a:r>
            <a:r>
              <a:rPr lang="en-US" dirty="0">
                <a:latin typeface="Times New Roman" pitchFamily="18" charset="0"/>
                <a:cs typeface="Times New Roman" pitchFamily="18" charset="0"/>
              </a:rPr>
              <a:t/>
            </a:r>
            <a:br>
              <a:rPr lang="en-US" dirty="0">
                <a:latin typeface="Times New Roman" pitchFamily="18" charset="0"/>
                <a:cs typeface="Times New Roman" pitchFamily="18" charset="0"/>
              </a:rPr>
            </a:br>
            <a:endParaRPr lang="en-US" dirty="0">
              <a:latin typeface="Times New Roman" pitchFamily="18" charset="0"/>
              <a:cs typeface="Times New Roman" pitchFamily="18" charset="0"/>
            </a:endParaRPr>
          </a:p>
        </p:txBody>
      </p:sp>
      <p:sp>
        <p:nvSpPr>
          <p:cNvPr id="3" name="Content Placeholder 2"/>
          <p:cNvSpPr>
            <a:spLocks noGrp="1"/>
          </p:cNvSpPr>
          <p:nvPr>
            <p:ph idx="1"/>
          </p:nvPr>
        </p:nvSpPr>
        <p:spPr>
          <a:xfrm>
            <a:off x="152400" y="1600200"/>
            <a:ext cx="8839200" cy="5029200"/>
          </a:xfrm>
        </p:spPr>
        <p:txBody>
          <a:bodyPr>
            <a:normAutofit/>
          </a:bodyPr>
          <a:lstStyle/>
          <a:p>
            <a:pPr marL="0" indent="0">
              <a:buNone/>
            </a:pPr>
            <a:r>
              <a:rPr lang="en-US" dirty="0" smtClean="0">
                <a:latin typeface="Times New Roman" pitchFamily="18" charset="0"/>
                <a:cs typeface="Times New Roman" pitchFamily="18" charset="0"/>
              </a:rPr>
              <a:t>1. </a:t>
            </a:r>
            <a:r>
              <a:rPr lang="en-US" b="1" dirty="0" smtClean="0">
                <a:latin typeface="Times New Roman" pitchFamily="18" charset="0"/>
                <a:cs typeface="Times New Roman" pitchFamily="18" charset="0"/>
              </a:rPr>
              <a:t>Atmosphere</a:t>
            </a:r>
            <a:r>
              <a:rPr lang="en-US" dirty="0" smtClean="0">
                <a:latin typeface="Times New Roman" pitchFamily="18" charset="0"/>
                <a:cs typeface="Times New Roman" pitchFamily="18" charset="0"/>
              </a:rPr>
              <a:t> : </a:t>
            </a:r>
            <a:r>
              <a:rPr lang="en-US" dirty="0">
                <a:latin typeface="Times New Roman" pitchFamily="18" charset="0"/>
                <a:cs typeface="Times New Roman" pitchFamily="18" charset="0"/>
              </a:rPr>
              <a:t>One of the main component of Earths interdependent physical systems is the atmosphere.</a:t>
            </a:r>
          </a:p>
          <a:p>
            <a:r>
              <a:rPr lang="en-US" dirty="0">
                <a:latin typeface="Times New Roman" pitchFamily="18" charset="0"/>
                <a:cs typeface="Times New Roman" pitchFamily="18" charset="0"/>
              </a:rPr>
              <a:t>An atmosphere is made of the layer of gases surrounding a planet or celestial body. Earth’s atmosphere is composed of about 78% nitrogen ,21% oxygen, and one percent other gases.</a:t>
            </a:r>
          </a:p>
          <a:p>
            <a:r>
              <a:rPr lang="en-US" dirty="0">
                <a:latin typeface="Times New Roman" pitchFamily="18" charset="0"/>
                <a:cs typeface="Times New Roman" pitchFamily="18" charset="0"/>
              </a:rPr>
              <a:t>It can be divided in four zones</a:t>
            </a:r>
          </a:p>
        </p:txBody>
      </p:sp>
    </p:spTree>
    <p:extLst>
      <p:ext uri="{BB962C8B-B14F-4D97-AF65-F5344CB8AC3E}">
        <p14:creationId xmlns:p14="http://schemas.microsoft.com/office/powerpoint/2010/main" val="334339327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6200" y="0"/>
            <a:ext cx="90678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7356232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t>
            </a:r>
            <a:endParaRPr lang="en-US" dirty="0"/>
          </a:p>
        </p:txBody>
      </p:sp>
      <p:pic>
        <p:nvPicPr>
          <p:cNvPr id="614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0" y="76200"/>
            <a:ext cx="9144000" cy="678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6429244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066800"/>
            <a:ext cx="8763000" cy="5638800"/>
          </a:xfrm>
        </p:spPr>
        <p:txBody>
          <a:bodyPr/>
          <a:lstStyle/>
          <a:p>
            <a:r>
              <a:rPr lang="en-US" b="1" dirty="0">
                <a:latin typeface="Times New Roman" pitchFamily="18" charset="0"/>
                <a:cs typeface="Times New Roman" pitchFamily="18" charset="0"/>
              </a:rPr>
              <a:t>Troposphere</a:t>
            </a:r>
            <a:r>
              <a:rPr lang="en-US" dirty="0">
                <a:latin typeface="Times New Roman" pitchFamily="18" charset="0"/>
                <a:cs typeface="Times New Roman" pitchFamily="18" charset="0"/>
              </a:rPr>
              <a:t>; It is a basal part which is about up to 20km above the earth surface. It is important zone for living organism. The important event is cloud formation, lightening, thundering, and storm formation. Air temperature gradually decrease with height at rate of about 6.5 degree Celsius per Km in upper layers; temperature might decrease up to -60*F.</a:t>
            </a:r>
          </a:p>
          <a:p>
            <a:endParaRPr lang="en-US" dirty="0">
              <a:latin typeface="Times New Roman" pitchFamily="18" charset="0"/>
              <a:cs typeface="Times New Roman" pitchFamily="18" charset="0"/>
            </a:endParaRPr>
          </a:p>
        </p:txBody>
      </p:sp>
    </p:spTree>
    <p:extLst>
      <p:ext uri="{BB962C8B-B14F-4D97-AF65-F5344CB8AC3E}">
        <p14:creationId xmlns:p14="http://schemas.microsoft.com/office/powerpoint/2010/main" val="271227264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1447800"/>
            <a:ext cx="8839200" cy="5181600"/>
          </a:xfrm>
        </p:spPr>
        <p:txBody>
          <a:bodyPr/>
          <a:lstStyle/>
          <a:p>
            <a:r>
              <a:rPr lang="en-US" b="1" dirty="0">
                <a:latin typeface="Times New Roman" pitchFamily="18" charset="0"/>
                <a:cs typeface="Times New Roman" pitchFamily="18" charset="0"/>
              </a:rPr>
              <a:t>Stratosphere</a:t>
            </a:r>
            <a:r>
              <a:rPr lang="en-US" dirty="0">
                <a:latin typeface="Times New Roman" pitchFamily="18" charset="0"/>
                <a:cs typeface="Times New Roman" pitchFamily="18" charset="0"/>
              </a:rPr>
              <a:t>; It is the second zone about 30 Km height, where temperature values show an increase up to 90*C. This increase in temperature is due to ozone formation under influence of ultraviolet component of sunlight. </a:t>
            </a:r>
          </a:p>
          <a:p>
            <a:r>
              <a:rPr lang="en-US" b="1" dirty="0">
                <a:latin typeface="Times New Roman" pitchFamily="18" charset="0"/>
                <a:cs typeface="Times New Roman" pitchFamily="18" charset="0"/>
              </a:rPr>
              <a:t>Mesosphere</a:t>
            </a:r>
            <a:r>
              <a:rPr lang="en-US" dirty="0">
                <a:latin typeface="Times New Roman" pitchFamily="18" charset="0"/>
                <a:cs typeface="Times New Roman" pitchFamily="18" charset="0"/>
              </a:rPr>
              <a:t>; About 40km in height in this zone temperature shows again decrease up to 80*C.</a:t>
            </a:r>
          </a:p>
          <a:p>
            <a:pPr marL="0" indent="0">
              <a:buNone/>
            </a:pPr>
            <a:endParaRPr lang="en-US" dirty="0">
              <a:latin typeface="Times New Roman" pitchFamily="18" charset="0"/>
              <a:cs typeface="Times New Roman" pitchFamily="18" charset="0"/>
            </a:endParaRPr>
          </a:p>
        </p:txBody>
      </p:sp>
    </p:spTree>
    <p:extLst>
      <p:ext uri="{BB962C8B-B14F-4D97-AF65-F5344CB8AC3E}">
        <p14:creationId xmlns:p14="http://schemas.microsoft.com/office/powerpoint/2010/main" val="360747361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b="1" dirty="0">
                <a:latin typeface="Times New Roman" pitchFamily="18" charset="0"/>
                <a:cs typeface="Times New Roman" pitchFamily="18" charset="0"/>
              </a:rPr>
              <a:t>Ionosphere</a:t>
            </a:r>
            <a:r>
              <a:rPr lang="en-US" dirty="0">
                <a:latin typeface="Times New Roman" pitchFamily="18" charset="0"/>
                <a:cs typeface="Times New Roman" pitchFamily="18" charset="0"/>
              </a:rPr>
              <a:t>; Rest above the mesosphere up to the height of 300 km above the earth surface gases component become ionized under the influence of radiant </a:t>
            </a:r>
            <a:r>
              <a:rPr lang="en-US" dirty="0" smtClean="0">
                <a:latin typeface="Times New Roman" pitchFamily="18" charset="0"/>
                <a:cs typeface="Times New Roman" pitchFamily="18" charset="0"/>
              </a:rPr>
              <a:t>energy.</a:t>
            </a:r>
            <a:endParaRPr lang="en-US" dirty="0">
              <a:latin typeface="Times New Roman" pitchFamily="18" charset="0"/>
              <a:cs typeface="Times New Roman" pitchFamily="18" charset="0"/>
            </a:endParaRPr>
          </a:p>
        </p:txBody>
      </p:sp>
    </p:spTree>
    <p:extLst>
      <p:ext uri="{BB962C8B-B14F-4D97-AF65-F5344CB8AC3E}">
        <p14:creationId xmlns:p14="http://schemas.microsoft.com/office/powerpoint/2010/main" val="26303911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838200"/>
            <a:ext cx="8839200" cy="5867400"/>
          </a:xfrm>
        </p:spPr>
        <p:txBody>
          <a:bodyPr>
            <a:normAutofit/>
          </a:bodyPr>
          <a:lstStyle/>
          <a:p>
            <a:pPr marL="0" indent="0">
              <a:buNone/>
            </a:pPr>
            <a:endParaRPr lang="en-US" dirty="0">
              <a:latin typeface="Times New Roman" pitchFamily="18" charset="0"/>
              <a:cs typeface="Times New Roman" pitchFamily="18" charset="0"/>
            </a:endParaRPr>
          </a:p>
          <a:p>
            <a:pPr marL="0" lvl="0" indent="0">
              <a:buNone/>
            </a:pPr>
            <a:r>
              <a:rPr lang="en-US" dirty="0" smtClean="0">
                <a:latin typeface="Times New Roman" pitchFamily="18" charset="0"/>
                <a:cs typeface="Times New Roman" pitchFamily="18" charset="0"/>
              </a:rPr>
              <a:t>2</a:t>
            </a:r>
            <a:r>
              <a:rPr lang="en-US" b="1" dirty="0" smtClean="0">
                <a:latin typeface="Times New Roman" pitchFamily="18" charset="0"/>
                <a:cs typeface="Times New Roman" pitchFamily="18" charset="0"/>
              </a:rPr>
              <a:t>. Geosphere </a:t>
            </a:r>
            <a:r>
              <a:rPr lang="en-US" dirty="0" smtClean="0">
                <a:latin typeface="Times New Roman" pitchFamily="18" charset="0"/>
                <a:cs typeface="Times New Roman" pitchFamily="18" charset="0"/>
              </a:rPr>
              <a:t>: </a:t>
            </a:r>
            <a:r>
              <a:rPr lang="en-US" dirty="0">
                <a:latin typeface="Times New Roman" pitchFamily="18" charset="0"/>
                <a:cs typeface="Times New Roman" pitchFamily="18" charset="0"/>
              </a:rPr>
              <a:t>also called </a:t>
            </a:r>
            <a:r>
              <a:rPr lang="en-US" b="1" u="sng" dirty="0">
                <a:latin typeface="Times New Roman" pitchFamily="18" charset="0"/>
                <a:cs typeface="Times New Roman" pitchFamily="18" charset="0"/>
                <a:hlinkClick r:id="rId2"/>
              </a:rPr>
              <a:t>lithosphere</a:t>
            </a:r>
            <a:r>
              <a:rPr lang="en-US" dirty="0">
                <a:latin typeface="Times New Roman" pitchFamily="18" charset="0"/>
                <a:cs typeface="Times New Roman" pitchFamily="18" charset="0"/>
              </a:rPr>
              <a:t> and is the layer that is covering the planet. It is the solid, outer part of the earth, including the brittle upper portion of mantle and crust.</a:t>
            </a:r>
          </a:p>
          <a:p>
            <a:r>
              <a:rPr lang="en-US" dirty="0">
                <a:latin typeface="Times New Roman" pitchFamily="18" charset="0"/>
                <a:cs typeface="Times New Roman" pitchFamily="18" charset="0"/>
              </a:rPr>
              <a:t>The lithosphere interacts with all the sphere. It provides biosphere with minerals in soil or water that have been dissolved through hydrosphere-lithosphere interaction.</a:t>
            </a:r>
          </a:p>
          <a:p>
            <a:r>
              <a:rPr lang="en-US" dirty="0">
                <a:latin typeface="Times New Roman" pitchFamily="18" charset="0"/>
                <a:cs typeface="Times New Roman" pitchFamily="18" charset="0"/>
              </a:rPr>
              <a:t>The lithosphere, due to its landforms also has an impact on the weather and how the water flows.</a:t>
            </a:r>
          </a:p>
          <a:p>
            <a:endParaRPr lang="en-US" dirty="0">
              <a:latin typeface="Times New Roman" pitchFamily="18" charset="0"/>
              <a:cs typeface="Times New Roman" pitchFamily="18" charset="0"/>
            </a:endParaRPr>
          </a:p>
        </p:txBody>
      </p:sp>
    </p:spTree>
    <p:extLst>
      <p:ext uri="{BB962C8B-B14F-4D97-AF65-F5344CB8AC3E}">
        <p14:creationId xmlns:p14="http://schemas.microsoft.com/office/powerpoint/2010/main" val="281908788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381000"/>
            <a:ext cx="8839200" cy="6324600"/>
          </a:xfrm>
        </p:spPr>
        <p:txBody>
          <a:bodyPr/>
          <a:lstStyle/>
          <a:p>
            <a:pPr marL="0" indent="0">
              <a:buNone/>
            </a:pPr>
            <a:endParaRPr lang="en-US" dirty="0">
              <a:latin typeface="Times New Roman" pitchFamily="18" charset="0"/>
              <a:cs typeface="Times New Roman" pitchFamily="18" charset="0"/>
            </a:endParaRPr>
          </a:p>
          <a:p>
            <a:pPr marL="0" lvl="0" indent="0">
              <a:buNone/>
            </a:pPr>
            <a:r>
              <a:rPr lang="en-US" dirty="0" smtClean="0">
                <a:latin typeface="Times New Roman" pitchFamily="18" charset="0"/>
                <a:cs typeface="Times New Roman" pitchFamily="18" charset="0"/>
              </a:rPr>
              <a:t>3. </a:t>
            </a:r>
            <a:r>
              <a:rPr lang="en-US" b="1" dirty="0" smtClean="0">
                <a:latin typeface="Times New Roman" pitchFamily="18" charset="0"/>
                <a:cs typeface="Times New Roman" pitchFamily="18" charset="0"/>
              </a:rPr>
              <a:t>Hydrosphere </a:t>
            </a:r>
            <a:r>
              <a:rPr lang="en-US" dirty="0" smtClean="0">
                <a:latin typeface="Times New Roman" pitchFamily="18" charset="0"/>
                <a:cs typeface="Times New Roman" pitchFamily="18" charset="0"/>
              </a:rPr>
              <a:t>: </a:t>
            </a:r>
            <a:r>
              <a:rPr lang="en-US" dirty="0">
                <a:latin typeface="Times New Roman" pitchFamily="18" charset="0"/>
                <a:cs typeface="Times New Roman" pitchFamily="18" charset="0"/>
              </a:rPr>
              <a:t>is the combined mass of water found on, under, and above the surface of a planet.</a:t>
            </a:r>
          </a:p>
          <a:p>
            <a:pPr>
              <a:buFont typeface="Wingdings" pitchFamily="2" charset="2"/>
              <a:buChar char="v"/>
            </a:pPr>
            <a:r>
              <a:rPr lang="en-US" b="1" dirty="0">
                <a:latin typeface="Times New Roman" pitchFamily="18" charset="0"/>
                <a:cs typeface="Times New Roman" pitchFamily="18" charset="0"/>
              </a:rPr>
              <a:t>Hydrosphere includes following;</a:t>
            </a:r>
            <a:endParaRPr lang="en-US" dirty="0">
              <a:latin typeface="Times New Roman" pitchFamily="18" charset="0"/>
              <a:cs typeface="Times New Roman" pitchFamily="18" charset="0"/>
            </a:endParaRPr>
          </a:p>
          <a:p>
            <a:pPr lvl="0"/>
            <a:r>
              <a:rPr lang="en-US" dirty="0" smtClean="0">
                <a:latin typeface="Times New Roman" pitchFamily="18" charset="0"/>
                <a:cs typeface="Times New Roman" pitchFamily="18" charset="0"/>
              </a:rPr>
              <a:t>Oceans</a:t>
            </a:r>
            <a:endParaRPr lang="en-US" dirty="0">
              <a:latin typeface="Times New Roman" pitchFamily="18" charset="0"/>
              <a:cs typeface="Times New Roman" pitchFamily="18" charset="0"/>
            </a:endParaRPr>
          </a:p>
          <a:p>
            <a:pPr lvl="0"/>
            <a:r>
              <a:rPr lang="en-US" dirty="0">
                <a:latin typeface="Times New Roman" pitchFamily="18" charset="0"/>
                <a:cs typeface="Times New Roman" pitchFamily="18" charset="0"/>
              </a:rPr>
              <a:t>Fresh water; surface water and ground water</a:t>
            </a:r>
          </a:p>
          <a:p>
            <a:pPr lvl="0"/>
            <a:r>
              <a:rPr lang="en-US" dirty="0">
                <a:latin typeface="Times New Roman" pitchFamily="18" charset="0"/>
                <a:cs typeface="Times New Roman" pitchFamily="18" charset="0"/>
              </a:rPr>
              <a:t>Glacial water</a:t>
            </a:r>
          </a:p>
          <a:p>
            <a:pPr lvl="0"/>
            <a:r>
              <a:rPr lang="en-US" dirty="0">
                <a:latin typeface="Times New Roman" pitchFamily="18" charset="0"/>
                <a:cs typeface="Times New Roman" pitchFamily="18" charset="0"/>
              </a:rPr>
              <a:t>Atmospheric water</a:t>
            </a:r>
          </a:p>
          <a:p>
            <a:endParaRPr lang="en-US" dirty="0">
              <a:latin typeface="Times New Roman" pitchFamily="18" charset="0"/>
              <a:cs typeface="Times New Roman" pitchFamily="18" charset="0"/>
            </a:endParaRPr>
          </a:p>
        </p:txBody>
      </p:sp>
    </p:spTree>
    <p:extLst>
      <p:ext uri="{BB962C8B-B14F-4D97-AF65-F5344CB8AC3E}">
        <p14:creationId xmlns:p14="http://schemas.microsoft.com/office/powerpoint/2010/main" val="168603554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457200"/>
            <a:ext cx="8686800" cy="6172200"/>
          </a:xfrm>
        </p:spPr>
        <p:txBody>
          <a:bodyPr>
            <a:normAutofit/>
          </a:bodyPr>
          <a:lstStyle/>
          <a:p>
            <a:pPr marL="0" lvl="0" indent="0">
              <a:buNone/>
            </a:pPr>
            <a:r>
              <a:rPr lang="en-US" b="1" dirty="0" smtClean="0">
                <a:latin typeface="Times New Roman" pitchFamily="18" charset="0"/>
                <a:cs typeface="Times New Roman" pitchFamily="18" charset="0"/>
              </a:rPr>
              <a:t>4. Human </a:t>
            </a:r>
            <a:r>
              <a:rPr lang="en-US" b="1" dirty="0">
                <a:latin typeface="Times New Roman" pitchFamily="18" charset="0"/>
                <a:cs typeface="Times New Roman" pitchFamily="18" charset="0"/>
              </a:rPr>
              <a:t>System</a:t>
            </a:r>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The human system in addition to natural environment includes all the dimension of man-made environment physical, chemical, biological, in short, our culture and product.</a:t>
            </a:r>
          </a:p>
          <a:p>
            <a:r>
              <a:rPr lang="en-US" dirty="0">
                <a:latin typeface="Times New Roman" pitchFamily="18" charset="0"/>
                <a:cs typeface="Times New Roman" pitchFamily="18" charset="0"/>
              </a:rPr>
              <a:t>Besides ecology and biology this discipline involves many other natural and social sciences, such as anthropology, ethnology, economics, demography, architecture, and many more.</a:t>
            </a:r>
          </a:p>
          <a:p>
            <a:r>
              <a:rPr lang="en-US" dirty="0">
                <a:latin typeface="Times New Roman" pitchFamily="18" charset="0"/>
                <a:cs typeface="Times New Roman" pitchFamily="18" charset="0"/>
              </a:rPr>
              <a:t>It is made up of 3 components</a:t>
            </a:r>
          </a:p>
        </p:txBody>
      </p:sp>
    </p:spTree>
    <p:extLst>
      <p:ext uri="{BB962C8B-B14F-4D97-AF65-F5344CB8AC3E}">
        <p14:creationId xmlns:p14="http://schemas.microsoft.com/office/powerpoint/2010/main" val="27684627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09600" y="1295400"/>
            <a:ext cx="7772400" cy="2438400"/>
          </a:xfrm>
        </p:spPr>
        <p:txBody>
          <a:bodyPr/>
          <a:lstStyle/>
          <a:p>
            <a:r>
              <a:rPr lang="en-US" b="1" dirty="0" smtClean="0"/>
              <a:t>Unit</a:t>
            </a:r>
            <a:r>
              <a:rPr lang="en-US" dirty="0" smtClean="0"/>
              <a:t> </a:t>
            </a:r>
            <a:r>
              <a:rPr lang="en-US" b="1" dirty="0" smtClean="0"/>
              <a:t>6-Human </a:t>
            </a:r>
            <a:r>
              <a:rPr lang="en-US" b="1" dirty="0"/>
              <a:t>S</a:t>
            </a:r>
            <a:r>
              <a:rPr lang="en-US" b="1" dirty="0" smtClean="0"/>
              <a:t>ystem </a:t>
            </a:r>
            <a:r>
              <a:rPr lang="en-US" b="1" dirty="0"/>
              <a:t>A</a:t>
            </a:r>
            <a:r>
              <a:rPr lang="en-US" b="1" dirty="0" smtClean="0"/>
              <a:t>nd Environment</a:t>
            </a:r>
            <a:br>
              <a:rPr lang="en-US" b="1" dirty="0" smtClean="0"/>
            </a:br>
            <a:r>
              <a:rPr lang="en-US" dirty="0" smtClean="0"/>
              <a:t>6.1 Ecology and Biosphere</a:t>
            </a:r>
            <a:endParaRPr lang="en-US" dirty="0"/>
          </a:p>
        </p:txBody>
      </p:sp>
      <p:sp>
        <p:nvSpPr>
          <p:cNvPr id="5" name="Subtitle 4"/>
          <p:cNvSpPr>
            <a:spLocks noGrp="1"/>
          </p:cNvSpPr>
          <p:nvPr>
            <p:ph type="subTitle" idx="1"/>
          </p:nvPr>
        </p:nvSpPr>
        <p:spPr>
          <a:xfrm>
            <a:off x="4495800" y="3886200"/>
            <a:ext cx="4648200" cy="2971800"/>
          </a:xfrm>
        </p:spPr>
        <p:txBody>
          <a:bodyPr>
            <a:normAutofit lnSpcReduction="10000"/>
          </a:bodyPr>
          <a:lstStyle/>
          <a:p>
            <a:r>
              <a:rPr lang="en-US" sz="2400" dirty="0" smtClean="0"/>
              <a:t>Prepared By:</a:t>
            </a:r>
          </a:p>
          <a:p>
            <a:r>
              <a:rPr lang="en-US" sz="2400" dirty="0" err="1" smtClean="0"/>
              <a:t>Suruchi</a:t>
            </a:r>
            <a:r>
              <a:rPr lang="en-US" sz="2400" dirty="0" smtClean="0"/>
              <a:t> </a:t>
            </a:r>
            <a:r>
              <a:rPr lang="en-US" sz="2400" dirty="0" err="1" smtClean="0"/>
              <a:t>Regmi</a:t>
            </a:r>
            <a:endParaRPr lang="en-US" sz="2400" dirty="0" smtClean="0"/>
          </a:p>
          <a:p>
            <a:r>
              <a:rPr lang="en-US" sz="2400" dirty="0" smtClean="0"/>
              <a:t>BNS 2</a:t>
            </a:r>
            <a:r>
              <a:rPr lang="en-US" sz="2400" baseline="30000" dirty="0" smtClean="0"/>
              <a:t>nd</a:t>
            </a:r>
            <a:r>
              <a:rPr lang="en-US" sz="2400" dirty="0" smtClean="0"/>
              <a:t> year</a:t>
            </a:r>
          </a:p>
          <a:p>
            <a:r>
              <a:rPr lang="en-US" sz="2400" dirty="0" smtClean="0"/>
              <a:t>Roll no -24</a:t>
            </a:r>
          </a:p>
          <a:p>
            <a:r>
              <a:rPr lang="en-US" sz="2400" dirty="0" smtClean="0"/>
              <a:t>TU.IOM.PNC</a:t>
            </a:r>
          </a:p>
          <a:p>
            <a:r>
              <a:rPr lang="en-US" sz="2400" dirty="0" smtClean="0"/>
              <a:t>Teaching </a:t>
            </a:r>
            <a:r>
              <a:rPr lang="en-US" sz="2400" dirty="0"/>
              <a:t>L</a:t>
            </a:r>
            <a:r>
              <a:rPr lang="en-US" sz="2400" dirty="0" smtClean="0"/>
              <a:t>earning Practicum</a:t>
            </a:r>
          </a:p>
          <a:p>
            <a:r>
              <a:rPr lang="en-US" sz="2400" dirty="0" smtClean="0"/>
              <a:t>2080/09/01-2080/11/</a:t>
            </a:r>
            <a:endParaRPr lang="en-US" sz="2400" dirty="0"/>
          </a:p>
        </p:txBody>
      </p:sp>
    </p:spTree>
    <p:extLst>
      <p:ext uri="{BB962C8B-B14F-4D97-AF65-F5344CB8AC3E}">
        <p14:creationId xmlns:p14="http://schemas.microsoft.com/office/powerpoint/2010/main" val="98406983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381000"/>
            <a:ext cx="8763000" cy="6096000"/>
          </a:xfrm>
        </p:spPr>
        <p:txBody>
          <a:bodyPr>
            <a:normAutofit/>
          </a:bodyPr>
          <a:lstStyle/>
          <a:p>
            <a:r>
              <a:rPr lang="en-US" b="1" dirty="0">
                <a:latin typeface="Times New Roman" pitchFamily="18" charset="0"/>
                <a:cs typeface="Times New Roman" pitchFamily="18" charset="0"/>
              </a:rPr>
              <a:t>Technology</a:t>
            </a:r>
            <a:r>
              <a:rPr lang="en-US" dirty="0">
                <a:latin typeface="Times New Roman" pitchFamily="18" charset="0"/>
                <a:cs typeface="Times New Roman" pitchFamily="18" charset="0"/>
              </a:rPr>
              <a:t>; Human are enabling to control the environment through extraction, transportation, and communication.</a:t>
            </a:r>
          </a:p>
          <a:p>
            <a:r>
              <a:rPr lang="en-US" b="1" dirty="0">
                <a:latin typeface="Times New Roman" pitchFamily="18" charset="0"/>
                <a:cs typeface="Times New Roman" pitchFamily="18" charset="0"/>
              </a:rPr>
              <a:t>Psychosocial</a:t>
            </a:r>
            <a:r>
              <a:rPr lang="en-US" dirty="0">
                <a:latin typeface="Times New Roman" pitchFamily="18" charset="0"/>
                <a:cs typeface="Times New Roman" pitchFamily="18" charset="0"/>
              </a:rPr>
              <a:t>; It includes language, experiences, social morale, interpersonal relationship, collective pattern of behavior, social institutions, symbolic and ideological system.</a:t>
            </a:r>
          </a:p>
          <a:p>
            <a:r>
              <a:rPr lang="en-US" b="1" dirty="0">
                <a:latin typeface="Times New Roman" pitchFamily="18" charset="0"/>
                <a:cs typeface="Times New Roman" pitchFamily="18" charset="0"/>
              </a:rPr>
              <a:t>Biophysical</a:t>
            </a:r>
            <a:r>
              <a:rPr lang="en-US" dirty="0">
                <a:latin typeface="Times New Roman" pitchFamily="18" charset="0"/>
                <a:cs typeface="Times New Roman" pitchFamily="18" charset="0"/>
              </a:rPr>
              <a:t>; Biophysical and metabolic process, organic life style, for example birth and ageing death of individual generations and populations etc.</a:t>
            </a:r>
          </a:p>
          <a:p>
            <a:pPr marL="0" indent="0">
              <a:buNone/>
            </a:pPr>
            <a:endParaRPr lang="en-US" dirty="0">
              <a:latin typeface="Times New Roman" pitchFamily="18" charset="0"/>
              <a:cs typeface="Times New Roman" pitchFamily="18" charset="0"/>
            </a:endParaRPr>
          </a:p>
          <a:p>
            <a:endParaRPr lang="en-US" dirty="0">
              <a:latin typeface="Times New Roman" pitchFamily="18" charset="0"/>
              <a:cs typeface="Times New Roman" pitchFamily="18" charset="0"/>
            </a:endParaRPr>
          </a:p>
        </p:txBody>
      </p:sp>
    </p:spTree>
    <p:extLst>
      <p:ext uri="{BB962C8B-B14F-4D97-AF65-F5344CB8AC3E}">
        <p14:creationId xmlns:p14="http://schemas.microsoft.com/office/powerpoint/2010/main" val="50373115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lvl="0" indent="0">
              <a:buNone/>
            </a:pPr>
            <a:r>
              <a:rPr lang="en-US" b="1" dirty="0" smtClean="0">
                <a:latin typeface="Times New Roman" pitchFamily="18" charset="0"/>
                <a:cs typeface="Times New Roman" pitchFamily="18" charset="0"/>
              </a:rPr>
              <a:t>4.Environmental </a:t>
            </a:r>
            <a:r>
              <a:rPr lang="en-US" b="1" dirty="0" smtClean="0">
                <a:latin typeface="Times New Roman" pitchFamily="18" charset="0"/>
                <a:cs typeface="Times New Roman" pitchFamily="18" charset="0"/>
              </a:rPr>
              <a:t>system</a:t>
            </a:r>
            <a:r>
              <a:rPr lang="en-US" b="1" dirty="0">
                <a:latin typeface="Times New Roman" pitchFamily="18" charset="0"/>
                <a:cs typeface="Times New Roman" pitchFamily="18" charset="0"/>
              </a:rPr>
              <a:t>; </a:t>
            </a:r>
            <a:r>
              <a:rPr lang="en-US" dirty="0">
                <a:latin typeface="Times New Roman" pitchFamily="18" charset="0"/>
                <a:cs typeface="Times New Roman" pitchFamily="18" charset="0"/>
              </a:rPr>
              <a:t>It consist of urbanization, </a:t>
            </a:r>
            <a:r>
              <a:rPr lang="en-US" dirty="0" smtClean="0">
                <a:latin typeface="Times New Roman" pitchFamily="18" charset="0"/>
                <a:cs typeface="Times New Roman" pitchFamily="18" charset="0"/>
              </a:rPr>
              <a:t>industrialization ,eco-system</a:t>
            </a:r>
            <a:r>
              <a:rPr lang="en-US" dirty="0">
                <a:latin typeface="Times New Roman" pitchFamily="18" charset="0"/>
                <a:cs typeface="Times New Roman" pitchFamily="18" charset="0"/>
              </a:rPr>
              <a:t>, food chain, energy cycle chain, water cycle, life cycle of animals etc.</a:t>
            </a:r>
          </a:p>
          <a:p>
            <a:endParaRPr lang="en-US" dirty="0">
              <a:latin typeface="Times New Roman" pitchFamily="18" charset="0"/>
              <a:cs typeface="Times New Roman" pitchFamily="18" charset="0"/>
            </a:endParaRPr>
          </a:p>
        </p:txBody>
      </p:sp>
    </p:spTree>
    <p:extLst>
      <p:ext uri="{BB962C8B-B14F-4D97-AF65-F5344CB8AC3E}">
        <p14:creationId xmlns:p14="http://schemas.microsoft.com/office/powerpoint/2010/main" val="21477256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9600"/>
            <a:ext cx="8229600" cy="808038"/>
          </a:xfrm>
        </p:spPr>
        <p:txBody>
          <a:bodyPr>
            <a:normAutofit fontScale="90000"/>
          </a:bodyPr>
          <a:lstStyle/>
          <a:p>
            <a:r>
              <a:rPr lang="en-US" b="1" dirty="0">
                <a:latin typeface="Times New Roman" pitchFamily="18" charset="0"/>
                <a:cs typeface="Times New Roman" pitchFamily="18" charset="0"/>
              </a:rPr>
              <a:t>Interaction of human population in biosphere</a:t>
            </a:r>
            <a:r>
              <a:rPr lang="en-US" dirty="0">
                <a:latin typeface="Times New Roman" pitchFamily="18" charset="0"/>
                <a:cs typeface="Times New Roman" pitchFamily="18" charset="0"/>
              </a:rPr>
              <a:t/>
            </a:r>
            <a:br>
              <a:rPr lang="en-US" dirty="0">
                <a:latin typeface="Times New Roman" pitchFamily="18" charset="0"/>
                <a:cs typeface="Times New Roman" pitchFamily="18" charset="0"/>
              </a:rPr>
            </a:br>
            <a:endParaRPr lang="en-US" dirty="0">
              <a:latin typeface="Times New Roman" pitchFamily="18" charset="0"/>
              <a:cs typeface="Times New Roman" pitchFamily="18" charset="0"/>
            </a:endParaRPr>
          </a:p>
        </p:txBody>
      </p:sp>
      <p:sp>
        <p:nvSpPr>
          <p:cNvPr id="3" name="Content Placeholder 2"/>
          <p:cNvSpPr>
            <a:spLocks noGrp="1"/>
          </p:cNvSpPr>
          <p:nvPr>
            <p:ph idx="1"/>
          </p:nvPr>
        </p:nvSpPr>
        <p:spPr>
          <a:xfrm>
            <a:off x="228600" y="1600200"/>
            <a:ext cx="8763000" cy="5105400"/>
          </a:xfrm>
        </p:spPr>
        <p:txBody>
          <a:bodyPr>
            <a:normAutofit/>
          </a:bodyPr>
          <a:lstStyle/>
          <a:p>
            <a:pPr marL="0" indent="0">
              <a:buNone/>
            </a:pPr>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The entire environment has been a vital part of our existence. The interrelationship between the person and environment are dynamic and each demands on other continuously, people try to adapt to the environment or adapt their needs and desires to meet the current state of the environment which is continuous process but not all adaptations are smooth or positive in outcome. </a:t>
            </a:r>
          </a:p>
          <a:p>
            <a:endParaRPr lang="en-US" dirty="0">
              <a:latin typeface="Times New Roman" pitchFamily="18" charset="0"/>
              <a:cs typeface="Times New Roman" pitchFamily="18" charset="0"/>
            </a:endParaRPr>
          </a:p>
        </p:txBody>
      </p:sp>
    </p:spTree>
    <p:extLst>
      <p:ext uri="{BB962C8B-B14F-4D97-AF65-F5344CB8AC3E}">
        <p14:creationId xmlns:p14="http://schemas.microsoft.com/office/powerpoint/2010/main" val="195053147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219200"/>
            <a:ext cx="8763000" cy="5638800"/>
          </a:xfrm>
        </p:spPr>
        <p:txBody>
          <a:bodyPr>
            <a:normAutofit/>
          </a:bodyPr>
          <a:lstStyle/>
          <a:p>
            <a:r>
              <a:rPr lang="en-US" dirty="0">
                <a:latin typeface="Times New Roman" pitchFamily="18" charset="0"/>
                <a:cs typeface="Times New Roman" pitchFamily="18" charset="0"/>
              </a:rPr>
              <a:t>The different component of biosphere interact in a orderly manner and it is a factors that ensures the survival and growth of biotic elements. The human population has direct interaction and lives within biosphere to obtain food and better facilities, human population do contamination and destructive activities</a:t>
            </a:r>
            <a:r>
              <a:rPr lang="en-US" dirty="0" smtClean="0">
                <a:latin typeface="Times New Roman" pitchFamily="18" charset="0"/>
                <a:cs typeface="Times New Roman" pitchFamily="18" charset="0"/>
              </a:rPr>
              <a:t>.</a:t>
            </a:r>
            <a:endParaRPr lang="en-US" dirty="0">
              <a:latin typeface="Times New Roman" pitchFamily="18" charset="0"/>
              <a:cs typeface="Times New Roman" pitchFamily="18" charset="0"/>
            </a:endParaRPr>
          </a:p>
        </p:txBody>
      </p:sp>
    </p:spTree>
    <p:extLst>
      <p:ext uri="{BB962C8B-B14F-4D97-AF65-F5344CB8AC3E}">
        <p14:creationId xmlns:p14="http://schemas.microsoft.com/office/powerpoint/2010/main" val="197455494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990600"/>
            <a:ext cx="8763000" cy="5715000"/>
          </a:xfrm>
        </p:spPr>
        <p:txBody>
          <a:bodyPr>
            <a:normAutofit/>
          </a:bodyPr>
          <a:lstStyle/>
          <a:p>
            <a:r>
              <a:rPr lang="en-US" dirty="0">
                <a:latin typeface="Times New Roman" pitchFamily="18" charset="0"/>
                <a:cs typeface="Times New Roman" pitchFamily="18" charset="0"/>
              </a:rPr>
              <a:t>Any adverse effects of the balance of the biosphere caused by human exploitation of natural resources can lead to the unfavorable condition for the wellbeing or even survival of mankind.</a:t>
            </a:r>
          </a:p>
          <a:p>
            <a:r>
              <a:rPr lang="en-US" dirty="0">
                <a:latin typeface="Times New Roman" pitchFamily="18" charset="0"/>
                <a:cs typeface="Times New Roman" pitchFamily="18" charset="0"/>
              </a:rPr>
              <a:t>Human activities such as burning, fossils, fuel, surface mining of coal and incineration of solid waste or manufacturing process are recognized as sources of pollution and they present a world problem.</a:t>
            </a:r>
          </a:p>
          <a:p>
            <a:pPr marL="0" indent="0">
              <a:buNone/>
            </a:pPr>
            <a:endParaRPr lang="en-US" dirty="0">
              <a:latin typeface="Times New Roman" pitchFamily="18" charset="0"/>
              <a:cs typeface="Times New Roman" pitchFamily="18" charset="0"/>
            </a:endParaRPr>
          </a:p>
        </p:txBody>
      </p:sp>
    </p:spTree>
    <p:extLst>
      <p:ext uri="{BB962C8B-B14F-4D97-AF65-F5344CB8AC3E}">
        <p14:creationId xmlns:p14="http://schemas.microsoft.com/office/powerpoint/2010/main" val="309753649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latin typeface="Times New Roman" pitchFamily="18" charset="0"/>
                <a:cs typeface="Times New Roman" pitchFamily="18" charset="0"/>
              </a:rPr>
              <a:t>Impact of ecology on health</a:t>
            </a:r>
            <a:r>
              <a:rPr lang="en-US" dirty="0">
                <a:latin typeface="Times New Roman" pitchFamily="18" charset="0"/>
                <a:cs typeface="Times New Roman" pitchFamily="18" charset="0"/>
              </a:rPr>
              <a:t/>
            </a:r>
            <a:br>
              <a:rPr lang="en-US" dirty="0">
                <a:latin typeface="Times New Roman" pitchFamily="18" charset="0"/>
                <a:cs typeface="Times New Roman" pitchFamily="18" charset="0"/>
              </a:rPr>
            </a:br>
            <a:endParaRPr lang="en-US" dirty="0">
              <a:latin typeface="Times New Roman" pitchFamily="18" charset="0"/>
              <a:cs typeface="Times New Roman" pitchFamily="18" charset="0"/>
            </a:endParaRPr>
          </a:p>
        </p:txBody>
      </p:sp>
      <p:sp>
        <p:nvSpPr>
          <p:cNvPr id="3" name="Content Placeholder 2"/>
          <p:cNvSpPr>
            <a:spLocks noGrp="1"/>
          </p:cNvSpPr>
          <p:nvPr>
            <p:ph idx="1"/>
          </p:nvPr>
        </p:nvSpPr>
        <p:spPr/>
        <p:txBody>
          <a:bodyPr/>
          <a:lstStyle/>
          <a:p>
            <a:pPr>
              <a:buFont typeface="Wingdings" pitchFamily="2" charset="2"/>
              <a:buChar char="v"/>
            </a:pPr>
            <a:r>
              <a:rPr lang="en-US" b="1" dirty="0" smtClean="0">
                <a:latin typeface="Times New Roman" pitchFamily="18" charset="0"/>
                <a:cs typeface="Times New Roman" pitchFamily="18" charset="0"/>
              </a:rPr>
              <a:t>Positive </a:t>
            </a:r>
            <a:r>
              <a:rPr lang="en-US" b="1" dirty="0">
                <a:latin typeface="Times New Roman" pitchFamily="18" charset="0"/>
                <a:cs typeface="Times New Roman" pitchFamily="18" charset="0"/>
              </a:rPr>
              <a:t>ecological factor</a:t>
            </a:r>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Fresh air</a:t>
            </a:r>
          </a:p>
          <a:p>
            <a:r>
              <a:rPr lang="en-US" dirty="0">
                <a:latin typeface="Times New Roman" pitchFamily="18" charset="0"/>
                <a:cs typeface="Times New Roman" pitchFamily="18" charset="0"/>
              </a:rPr>
              <a:t>Light</a:t>
            </a:r>
          </a:p>
          <a:p>
            <a:r>
              <a:rPr lang="en-US" dirty="0">
                <a:latin typeface="Times New Roman" pitchFamily="18" charset="0"/>
                <a:cs typeface="Times New Roman" pitchFamily="18" charset="0"/>
              </a:rPr>
              <a:t>Forest</a:t>
            </a:r>
          </a:p>
          <a:p>
            <a:r>
              <a:rPr lang="en-US" dirty="0">
                <a:latin typeface="Times New Roman" pitchFamily="18" charset="0"/>
                <a:cs typeface="Times New Roman" pitchFamily="18" charset="0"/>
              </a:rPr>
              <a:t>Oxygen</a:t>
            </a:r>
          </a:p>
          <a:p>
            <a:r>
              <a:rPr lang="en-US" dirty="0">
                <a:latin typeface="Times New Roman" pitchFamily="18" charset="0"/>
                <a:cs typeface="Times New Roman" pitchFamily="18" charset="0"/>
              </a:rPr>
              <a:t>Drinkable water.</a:t>
            </a:r>
          </a:p>
          <a:p>
            <a:endParaRPr lang="en-US" dirty="0">
              <a:latin typeface="Times New Roman" pitchFamily="18" charset="0"/>
              <a:cs typeface="Times New Roman" pitchFamily="18" charset="0"/>
            </a:endParaRPr>
          </a:p>
        </p:txBody>
      </p:sp>
    </p:spTree>
    <p:extLst>
      <p:ext uri="{BB962C8B-B14F-4D97-AF65-F5344CB8AC3E}">
        <p14:creationId xmlns:p14="http://schemas.microsoft.com/office/powerpoint/2010/main" val="417452082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00200"/>
            <a:ext cx="8229600" cy="4876800"/>
          </a:xfrm>
        </p:spPr>
        <p:txBody>
          <a:bodyPr/>
          <a:lstStyle/>
          <a:p>
            <a:pPr>
              <a:buFont typeface="Wingdings" pitchFamily="2" charset="2"/>
              <a:buChar char="v"/>
            </a:pPr>
            <a:r>
              <a:rPr lang="en-US" b="1" dirty="0">
                <a:latin typeface="Times New Roman" pitchFamily="18" charset="0"/>
                <a:cs typeface="Times New Roman" pitchFamily="18" charset="0"/>
              </a:rPr>
              <a:t>Negative ecological factors</a:t>
            </a:r>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Polluted environment</a:t>
            </a:r>
          </a:p>
          <a:p>
            <a:r>
              <a:rPr lang="en-US" dirty="0">
                <a:latin typeface="Times New Roman" pitchFamily="18" charset="0"/>
                <a:cs typeface="Times New Roman" pitchFamily="18" charset="0"/>
              </a:rPr>
              <a:t>Population explosion</a:t>
            </a:r>
          </a:p>
          <a:p>
            <a:r>
              <a:rPr lang="en-US" dirty="0">
                <a:latin typeface="Times New Roman" pitchFamily="18" charset="0"/>
                <a:cs typeface="Times New Roman" pitchFamily="18" charset="0"/>
              </a:rPr>
              <a:t>Physical hazard (radiation, noise ,solid waste ,accidents ,insects and rodents</a:t>
            </a:r>
          </a:p>
          <a:p>
            <a:r>
              <a:rPr lang="en-US" dirty="0">
                <a:latin typeface="Times New Roman" pitchFamily="18" charset="0"/>
                <a:cs typeface="Times New Roman" pitchFamily="18" charset="0"/>
              </a:rPr>
              <a:t>Chemical hazard</a:t>
            </a:r>
          </a:p>
          <a:p>
            <a:endParaRPr lang="en-US" dirty="0">
              <a:latin typeface="Times New Roman" pitchFamily="18" charset="0"/>
              <a:cs typeface="Times New Roman" pitchFamily="18" charset="0"/>
            </a:endParaRPr>
          </a:p>
        </p:txBody>
      </p:sp>
    </p:spTree>
    <p:extLst>
      <p:ext uri="{BB962C8B-B14F-4D97-AF65-F5344CB8AC3E}">
        <p14:creationId xmlns:p14="http://schemas.microsoft.com/office/powerpoint/2010/main" val="354776164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1143000"/>
            <a:ext cx="8839200" cy="5334000"/>
          </a:xfrm>
        </p:spPr>
        <p:txBody>
          <a:bodyPr>
            <a:normAutofit/>
          </a:bodyPr>
          <a:lstStyle/>
          <a:p>
            <a:pPr>
              <a:buFont typeface="Wingdings" pitchFamily="2" charset="2"/>
              <a:buChar char="v"/>
            </a:pPr>
            <a:r>
              <a:rPr lang="en-US" b="1" dirty="0">
                <a:latin typeface="Times New Roman" pitchFamily="18" charset="0"/>
                <a:cs typeface="Times New Roman" pitchFamily="18" charset="0"/>
              </a:rPr>
              <a:t>Environmental hazards</a:t>
            </a:r>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Many changes disrupt the cycle of life</a:t>
            </a:r>
          </a:p>
          <a:p>
            <a:r>
              <a:rPr lang="en-US" dirty="0">
                <a:latin typeface="Times New Roman" pitchFamily="18" charset="0"/>
                <a:cs typeface="Times New Roman" pitchFamily="18" charset="0"/>
              </a:rPr>
              <a:t>The relationship between health and environment are described in two contexts.</a:t>
            </a:r>
          </a:p>
          <a:p>
            <a:pPr marL="0" indent="0">
              <a:buNone/>
            </a:pPr>
            <a:r>
              <a:rPr lang="en-US" dirty="0" smtClean="0">
                <a:latin typeface="Times New Roman" pitchFamily="18" charset="0"/>
                <a:cs typeface="Times New Roman" pitchFamily="18" charset="0"/>
              </a:rPr>
              <a:t>1. The </a:t>
            </a:r>
            <a:r>
              <a:rPr lang="en-US" dirty="0">
                <a:latin typeface="Times New Roman" pitchFamily="18" charset="0"/>
                <a:cs typeface="Times New Roman" pitchFamily="18" charset="0"/>
              </a:rPr>
              <a:t>first includes elements of natural environmental hazards to health such as biological agents of disease or injury, including microorganism, plants and animals, weather, radiation </a:t>
            </a:r>
          </a:p>
        </p:txBody>
      </p:sp>
    </p:spTree>
    <p:extLst>
      <p:ext uri="{BB962C8B-B14F-4D97-AF65-F5344CB8AC3E}">
        <p14:creationId xmlns:p14="http://schemas.microsoft.com/office/powerpoint/2010/main" val="12961226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828800"/>
            <a:ext cx="8915400" cy="4297363"/>
          </a:xfrm>
        </p:spPr>
        <p:txBody>
          <a:bodyPr/>
          <a:lstStyle/>
          <a:p>
            <a:pPr marL="0" indent="0">
              <a:buNone/>
            </a:pPr>
            <a:r>
              <a:rPr lang="en-US" dirty="0" smtClean="0"/>
              <a:t>2.The </a:t>
            </a:r>
            <a:r>
              <a:rPr lang="en-US" dirty="0"/>
              <a:t>second includes of health hazard brought on by the actions and maladaptation of people to their environment which includes suicide, accidents, genetic damage, poisoning.</a:t>
            </a:r>
          </a:p>
          <a:p>
            <a:pPr marL="0" indent="0">
              <a:buNone/>
            </a:pPr>
            <a:endParaRPr lang="en-US" dirty="0"/>
          </a:p>
        </p:txBody>
      </p:sp>
    </p:spTree>
    <p:extLst>
      <p:ext uri="{BB962C8B-B14F-4D97-AF65-F5344CB8AC3E}">
        <p14:creationId xmlns:p14="http://schemas.microsoft.com/office/powerpoint/2010/main" val="17850041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6093208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latin typeface="Times New Roman" pitchFamily="18" charset="0"/>
                <a:cs typeface="Times New Roman" pitchFamily="18" charset="0"/>
              </a:rPr>
              <a:t>General objectives</a:t>
            </a:r>
            <a:r>
              <a:rPr lang="en-US" dirty="0"/>
              <a:t/>
            </a:r>
            <a:br>
              <a:rPr lang="en-US" dirty="0"/>
            </a:br>
            <a:endParaRPr lang="en-US" dirty="0"/>
          </a:p>
        </p:txBody>
      </p:sp>
      <p:sp>
        <p:nvSpPr>
          <p:cNvPr id="3" name="Content Placeholder 2"/>
          <p:cNvSpPr>
            <a:spLocks noGrp="1"/>
          </p:cNvSpPr>
          <p:nvPr>
            <p:ph idx="1"/>
          </p:nvPr>
        </p:nvSpPr>
        <p:spPr/>
        <p:txBody>
          <a:bodyPr/>
          <a:lstStyle/>
          <a:p>
            <a:r>
              <a:rPr lang="en-US" dirty="0" smtClean="0">
                <a:latin typeface="Times New Roman" pitchFamily="18" charset="0"/>
                <a:cs typeface="Times New Roman" pitchFamily="18" charset="0"/>
              </a:rPr>
              <a:t>At </a:t>
            </a:r>
            <a:r>
              <a:rPr lang="en-US" dirty="0">
                <a:latin typeface="Times New Roman" pitchFamily="18" charset="0"/>
                <a:cs typeface="Times New Roman" pitchFamily="18" charset="0"/>
              </a:rPr>
              <a:t>the end of this teaching session, BNS first year students will be able to explain about ecology and biosphere.</a:t>
            </a:r>
          </a:p>
          <a:p>
            <a:pPr marL="0" indent="0">
              <a:buNone/>
            </a:pPr>
            <a:endParaRPr lang="en-US" dirty="0">
              <a:latin typeface="Times New Roman" pitchFamily="18" charset="0"/>
              <a:cs typeface="Times New Roman" pitchFamily="18" charset="0"/>
            </a:endParaRPr>
          </a:p>
        </p:txBody>
      </p:sp>
    </p:spTree>
    <p:extLst>
      <p:ext uri="{BB962C8B-B14F-4D97-AF65-F5344CB8AC3E}">
        <p14:creationId xmlns:p14="http://schemas.microsoft.com/office/powerpoint/2010/main" val="145092502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Times New Roman" pitchFamily="18" charset="0"/>
                <a:cs typeface="Times New Roman" pitchFamily="18" charset="0"/>
              </a:rPr>
              <a:t>Post test</a:t>
            </a:r>
            <a:endParaRPr lang="en-US" b="1" dirty="0">
              <a:latin typeface="Times New Roman" pitchFamily="18" charset="0"/>
              <a:cs typeface="Times New Roman" pitchFamily="18" charset="0"/>
            </a:endParaRPr>
          </a:p>
        </p:txBody>
      </p:sp>
      <p:sp>
        <p:nvSpPr>
          <p:cNvPr id="3" name="Content Placeholder 2"/>
          <p:cNvSpPr>
            <a:spLocks noGrp="1"/>
          </p:cNvSpPr>
          <p:nvPr>
            <p:ph idx="1"/>
          </p:nvPr>
        </p:nvSpPr>
        <p:spPr>
          <a:xfrm>
            <a:off x="152400" y="1600200"/>
            <a:ext cx="8991600" cy="4876800"/>
          </a:xfrm>
        </p:spPr>
        <p:txBody>
          <a:bodyPr>
            <a:normAutofit/>
          </a:bodyPr>
          <a:lstStyle/>
          <a:p>
            <a:pPr marL="0" lvl="0" indent="0">
              <a:buNone/>
            </a:pPr>
            <a:r>
              <a:rPr lang="en-US" b="1" dirty="0" smtClean="0">
                <a:latin typeface="Times New Roman" pitchFamily="18" charset="0"/>
                <a:cs typeface="Times New Roman" pitchFamily="18" charset="0"/>
              </a:rPr>
              <a:t>1………. </a:t>
            </a:r>
            <a:r>
              <a:rPr lang="en-US" dirty="0" smtClean="0">
                <a:latin typeface="Times New Roman" pitchFamily="18" charset="0"/>
                <a:cs typeface="Times New Roman" pitchFamily="18" charset="0"/>
              </a:rPr>
              <a:t>is </a:t>
            </a:r>
            <a:r>
              <a:rPr lang="en-US" dirty="0">
                <a:latin typeface="Times New Roman" pitchFamily="18" charset="0"/>
                <a:cs typeface="Times New Roman" pitchFamily="18" charset="0"/>
              </a:rPr>
              <a:t>the study of organism in relation to the environment</a:t>
            </a:r>
            <a:r>
              <a:rPr lang="en-US" b="1" dirty="0" smtClean="0">
                <a:latin typeface="Times New Roman" pitchFamily="18" charset="0"/>
                <a:cs typeface="Times New Roman" pitchFamily="18" charset="0"/>
              </a:rPr>
              <a:t>.</a:t>
            </a:r>
          </a:p>
          <a:p>
            <a:pPr marL="0" lvl="0" indent="0">
              <a:buNone/>
            </a:pPr>
            <a:r>
              <a:rPr lang="en-US" dirty="0" smtClean="0">
                <a:latin typeface="Times New Roman" pitchFamily="18" charset="0"/>
                <a:cs typeface="Times New Roman" pitchFamily="18" charset="0"/>
              </a:rPr>
              <a:t>Answer </a:t>
            </a:r>
            <a:r>
              <a:rPr lang="en-US" b="1" dirty="0" smtClean="0">
                <a:latin typeface="Times New Roman" pitchFamily="18" charset="0"/>
                <a:cs typeface="Times New Roman" pitchFamily="18" charset="0"/>
              </a:rPr>
              <a:t>=Ecology </a:t>
            </a:r>
            <a:endParaRPr lang="en-US" dirty="0">
              <a:latin typeface="Times New Roman" pitchFamily="18" charset="0"/>
              <a:cs typeface="Times New Roman" pitchFamily="18" charset="0"/>
            </a:endParaRPr>
          </a:p>
          <a:p>
            <a:pPr marL="0" lvl="0" indent="0">
              <a:buNone/>
            </a:pPr>
            <a:endParaRPr lang="en-US" b="1" dirty="0" smtClean="0">
              <a:latin typeface="Times New Roman" pitchFamily="18" charset="0"/>
              <a:cs typeface="Times New Roman" pitchFamily="18" charset="0"/>
            </a:endParaRPr>
          </a:p>
          <a:p>
            <a:pPr marL="0" lvl="0" indent="0">
              <a:buNone/>
            </a:pPr>
            <a:r>
              <a:rPr lang="en-US" b="1" dirty="0" smtClean="0">
                <a:latin typeface="Times New Roman" pitchFamily="18" charset="0"/>
                <a:cs typeface="Times New Roman" pitchFamily="18" charset="0"/>
              </a:rPr>
              <a:t>2………..</a:t>
            </a:r>
            <a:r>
              <a:rPr lang="en-US" dirty="0">
                <a:latin typeface="Times New Roman" pitchFamily="18" charset="0"/>
                <a:cs typeface="Times New Roman" pitchFamily="18" charset="0"/>
              </a:rPr>
              <a:t>is the thin layer of air water and soil on earth within which all living things are exists</a:t>
            </a:r>
            <a:r>
              <a:rPr lang="en-US" dirty="0" smtClean="0">
                <a:latin typeface="Times New Roman" pitchFamily="18" charset="0"/>
                <a:cs typeface="Times New Roman" pitchFamily="18" charset="0"/>
              </a:rPr>
              <a:t>.</a:t>
            </a:r>
          </a:p>
          <a:p>
            <a:pPr marL="0" lvl="0" indent="0">
              <a:buNone/>
            </a:pPr>
            <a:r>
              <a:rPr lang="en-US" dirty="0" smtClean="0">
                <a:latin typeface="Times New Roman" pitchFamily="18" charset="0"/>
                <a:cs typeface="Times New Roman" pitchFamily="18" charset="0"/>
              </a:rPr>
              <a:t>Answer =</a:t>
            </a:r>
            <a:r>
              <a:rPr lang="en-US" b="1" dirty="0" smtClean="0">
                <a:latin typeface="Times New Roman" pitchFamily="18" charset="0"/>
                <a:cs typeface="Times New Roman" pitchFamily="18" charset="0"/>
              </a:rPr>
              <a:t>Biosphere</a:t>
            </a:r>
            <a:endParaRPr lang="en-US" b="1" dirty="0">
              <a:latin typeface="Times New Roman" pitchFamily="18" charset="0"/>
              <a:cs typeface="Times New Roman" pitchFamily="18" charset="0"/>
            </a:endParaRPr>
          </a:p>
        </p:txBody>
      </p:sp>
    </p:spTree>
    <p:extLst>
      <p:ext uri="{BB962C8B-B14F-4D97-AF65-F5344CB8AC3E}">
        <p14:creationId xmlns:p14="http://schemas.microsoft.com/office/powerpoint/2010/main" val="8559220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barn(inVertical)">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barn(inVertical)">
                                      <p:cBhvr>
                                        <p:cTn id="1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marL="0" lvl="0" indent="0">
              <a:buNone/>
            </a:pPr>
            <a:r>
              <a:rPr lang="en-US" b="1" dirty="0" smtClean="0">
                <a:latin typeface="Times New Roman" pitchFamily="18" charset="0"/>
                <a:cs typeface="Times New Roman" pitchFamily="18" charset="0"/>
              </a:rPr>
              <a:t>3…</a:t>
            </a:r>
            <a:r>
              <a:rPr lang="en-US" dirty="0" smtClean="0">
                <a:latin typeface="Times New Roman" pitchFamily="18" charset="0"/>
                <a:cs typeface="Times New Roman" pitchFamily="18" charset="0"/>
              </a:rPr>
              <a:t>………</a:t>
            </a:r>
            <a:r>
              <a:rPr lang="en-US" dirty="0">
                <a:latin typeface="Times New Roman" pitchFamily="18" charset="0"/>
                <a:cs typeface="Times New Roman" pitchFamily="18" charset="0"/>
              </a:rPr>
              <a:t>is the combined mass of water found on, under, and above the surface of a planet</a:t>
            </a:r>
            <a:r>
              <a:rPr lang="en-US" dirty="0" smtClean="0">
                <a:latin typeface="Times New Roman" pitchFamily="18" charset="0"/>
                <a:cs typeface="Times New Roman" pitchFamily="18" charset="0"/>
              </a:rPr>
              <a:t>.</a:t>
            </a:r>
          </a:p>
          <a:p>
            <a:pPr marL="0" lvl="0" indent="0">
              <a:buNone/>
            </a:pPr>
            <a:r>
              <a:rPr lang="en-US" dirty="0" smtClean="0">
                <a:latin typeface="Times New Roman" pitchFamily="18" charset="0"/>
                <a:cs typeface="Times New Roman" pitchFamily="18" charset="0"/>
              </a:rPr>
              <a:t>Answer =</a:t>
            </a:r>
            <a:r>
              <a:rPr lang="en-US" b="1" dirty="0" smtClean="0">
                <a:latin typeface="Times New Roman" pitchFamily="18" charset="0"/>
                <a:cs typeface="Times New Roman" pitchFamily="18" charset="0"/>
              </a:rPr>
              <a:t>Hydrosphere</a:t>
            </a:r>
          </a:p>
          <a:p>
            <a:pPr marL="0" lvl="0" indent="0">
              <a:buNone/>
            </a:pPr>
            <a:endParaRPr lang="en-US" b="1" dirty="0">
              <a:latin typeface="Times New Roman" pitchFamily="18" charset="0"/>
              <a:cs typeface="Times New Roman" pitchFamily="18" charset="0"/>
            </a:endParaRPr>
          </a:p>
          <a:p>
            <a:pPr marL="0" lvl="0" indent="0">
              <a:buNone/>
            </a:pPr>
            <a:r>
              <a:rPr lang="en-US" b="1" dirty="0" smtClean="0">
                <a:latin typeface="Times New Roman" pitchFamily="18" charset="0"/>
                <a:cs typeface="Times New Roman" pitchFamily="18" charset="0"/>
              </a:rPr>
              <a:t>4…………</a:t>
            </a:r>
            <a:r>
              <a:rPr lang="en-US" dirty="0" smtClean="0">
                <a:latin typeface="Times New Roman" pitchFamily="18" charset="0"/>
                <a:cs typeface="Times New Roman" pitchFamily="18" charset="0"/>
              </a:rPr>
              <a:t> </a:t>
            </a:r>
            <a:r>
              <a:rPr lang="en-US" dirty="0">
                <a:latin typeface="Times New Roman" pitchFamily="18" charset="0"/>
                <a:cs typeface="Times New Roman" pitchFamily="18" charset="0"/>
              </a:rPr>
              <a:t>consists of all non-living elements which are essential for the survival of all living organisms</a:t>
            </a:r>
            <a:r>
              <a:rPr lang="en-US" dirty="0" smtClean="0">
                <a:latin typeface="Times New Roman" pitchFamily="18" charset="0"/>
                <a:cs typeface="Times New Roman" pitchFamily="18" charset="0"/>
              </a:rPr>
              <a:t>.</a:t>
            </a:r>
          </a:p>
          <a:p>
            <a:pPr marL="0" lvl="0" indent="0">
              <a:buNone/>
            </a:pPr>
            <a:r>
              <a:rPr lang="en-US" dirty="0" smtClean="0">
                <a:latin typeface="Times New Roman" pitchFamily="18" charset="0"/>
                <a:cs typeface="Times New Roman" pitchFamily="18" charset="0"/>
              </a:rPr>
              <a:t>Answer =</a:t>
            </a:r>
            <a:r>
              <a:rPr lang="en-US" b="1" dirty="0" smtClean="0">
                <a:latin typeface="Times New Roman" pitchFamily="18" charset="0"/>
                <a:cs typeface="Times New Roman" pitchFamily="18" charset="0"/>
              </a:rPr>
              <a:t>Abiotic components</a:t>
            </a:r>
            <a:endParaRPr lang="en-US" b="1" dirty="0">
              <a:latin typeface="Times New Roman" pitchFamily="18" charset="0"/>
              <a:cs typeface="Times New Roman" pitchFamily="18" charset="0"/>
            </a:endParaRPr>
          </a:p>
          <a:p>
            <a:pPr marL="0" indent="0">
              <a:buNone/>
            </a:pPr>
            <a:endParaRPr lang="en-US" dirty="0">
              <a:latin typeface="Times New Roman" pitchFamily="18" charset="0"/>
              <a:cs typeface="Times New Roman" pitchFamily="18" charset="0"/>
            </a:endParaRPr>
          </a:p>
          <a:p>
            <a:pPr marL="0" indent="0">
              <a:buNone/>
            </a:pPr>
            <a:endParaRPr lang="en-US" dirty="0"/>
          </a:p>
        </p:txBody>
      </p:sp>
    </p:spTree>
    <p:extLst>
      <p:ext uri="{BB962C8B-B14F-4D97-AF65-F5344CB8AC3E}">
        <p14:creationId xmlns:p14="http://schemas.microsoft.com/office/powerpoint/2010/main" val="65349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1000"/>
                                        <p:tgtEl>
                                          <p:spTgt spid="3">
                                            <p:txEl>
                                              <p:pRg st="1" end="1"/>
                                            </p:txEl>
                                          </p:spTgt>
                                        </p:tgtEl>
                                      </p:cBhvr>
                                    </p:animEffect>
                                    <p:anim calcmode="lin" valueType="num">
                                      <p:cBhvr>
                                        <p:cTn id="8"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4" end="4"/>
                                            </p:txEl>
                                          </p:spTgt>
                                        </p:tgtEl>
                                        <p:attrNameLst>
                                          <p:attrName>style.visibility</p:attrName>
                                        </p:attrNameLst>
                                      </p:cBhvr>
                                      <p:to>
                                        <p:strVal val="visible"/>
                                      </p:to>
                                    </p:set>
                                    <p:animEffect transition="in" filter="fade">
                                      <p:cBhvr>
                                        <p:cTn id="14" dur="1000"/>
                                        <p:tgtEl>
                                          <p:spTgt spid="3">
                                            <p:txEl>
                                              <p:pRg st="4" end="4"/>
                                            </p:txEl>
                                          </p:spTgt>
                                        </p:tgtEl>
                                      </p:cBhvr>
                                    </p:animEffect>
                                    <p:anim calcmode="lin" valueType="num">
                                      <p:cBhvr>
                                        <p:cTn id="15"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205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0" y="152400"/>
            <a:ext cx="9144000" cy="655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5486957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Times New Roman" pitchFamily="18" charset="0"/>
                <a:cs typeface="Times New Roman" pitchFamily="18" charset="0"/>
              </a:rPr>
              <a:t>Home assignment</a:t>
            </a:r>
            <a:endParaRPr lang="en-US" b="1" dirty="0">
              <a:latin typeface="Times New Roman" pitchFamily="18" charset="0"/>
              <a:cs typeface="Times New Roman" pitchFamily="18" charset="0"/>
            </a:endParaRPr>
          </a:p>
        </p:txBody>
      </p:sp>
      <p:sp>
        <p:nvSpPr>
          <p:cNvPr id="3" name="Content Placeholder 2"/>
          <p:cNvSpPr>
            <a:spLocks noGrp="1"/>
          </p:cNvSpPr>
          <p:nvPr>
            <p:ph idx="1"/>
          </p:nvPr>
        </p:nvSpPr>
        <p:spPr/>
        <p:txBody>
          <a:bodyPr/>
          <a:lstStyle/>
          <a:p>
            <a:r>
              <a:rPr lang="en-US" dirty="0">
                <a:latin typeface="Times New Roman" pitchFamily="18" charset="0"/>
                <a:cs typeface="Times New Roman" pitchFamily="18" charset="0"/>
              </a:rPr>
              <a:t>Read the recent research regarding the changes of atmosphere due to human activities.</a:t>
            </a:r>
          </a:p>
          <a:p>
            <a:pPr marL="0" indent="0">
              <a:buNone/>
            </a:pPr>
            <a:endParaRPr lang="en-US" dirty="0">
              <a:latin typeface="Times New Roman" pitchFamily="18" charset="0"/>
              <a:cs typeface="Times New Roman" pitchFamily="18" charset="0"/>
            </a:endParaRPr>
          </a:p>
        </p:txBody>
      </p:sp>
    </p:spTree>
    <p:extLst>
      <p:ext uri="{BB962C8B-B14F-4D97-AF65-F5344CB8AC3E}">
        <p14:creationId xmlns:p14="http://schemas.microsoft.com/office/powerpoint/2010/main" val="342173506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
            </a:r>
            <a:br>
              <a:rPr lang="en-US" dirty="0" smtClean="0"/>
            </a:br>
            <a:r>
              <a:rPr lang="en-US" b="1" dirty="0" smtClean="0"/>
              <a:t>Plan for next class</a:t>
            </a:r>
            <a:r>
              <a:rPr lang="en-US" b="1" dirty="0"/>
              <a:t/>
            </a:r>
            <a:br>
              <a:rPr lang="en-US" b="1" dirty="0"/>
            </a:br>
            <a:endParaRPr lang="en-US" b="1" dirty="0"/>
          </a:p>
        </p:txBody>
      </p:sp>
      <p:sp>
        <p:nvSpPr>
          <p:cNvPr id="3" name="Content Placeholder 2"/>
          <p:cNvSpPr>
            <a:spLocks noGrp="1"/>
          </p:cNvSpPr>
          <p:nvPr>
            <p:ph idx="1"/>
          </p:nvPr>
        </p:nvSpPr>
        <p:spPr/>
        <p:txBody>
          <a:bodyPr/>
          <a:lstStyle/>
          <a:p>
            <a:r>
              <a:rPr lang="en-US" dirty="0" smtClean="0">
                <a:latin typeface="Times New Roman" pitchFamily="18" charset="0"/>
                <a:cs typeface="Times New Roman" pitchFamily="18" charset="0"/>
              </a:rPr>
              <a:t>We </a:t>
            </a:r>
            <a:r>
              <a:rPr lang="en-US" dirty="0">
                <a:latin typeface="Times New Roman" pitchFamily="18" charset="0"/>
                <a:cs typeface="Times New Roman" pitchFamily="18" charset="0"/>
              </a:rPr>
              <a:t>will read about the effect of chemical and physical agents on living organism</a:t>
            </a:r>
          </a:p>
          <a:p>
            <a:pPr marL="0" indent="0">
              <a:buNone/>
            </a:pPr>
            <a:endParaRPr lang="en-US" dirty="0">
              <a:latin typeface="Times New Roman" pitchFamily="18" charset="0"/>
              <a:cs typeface="Times New Roman" pitchFamily="18" charset="0"/>
            </a:endParaRPr>
          </a:p>
          <a:p>
            <a:endParaRPr lang="en-US" dirty="0">
              <a:latin typeface="Times New Roman" pitchFamily="18" charset="0"/>
              <a:cs typeface="Times New Roman" pitchFamily="18" charset="0"/>
            </a:endParaRPr>
          </a:p>
        </p:txBody>
      </p:sp>
    </p:spTree>
    <p:extLst>
      <p:ext uri="{BB962C8B-B14F-4D97-AF65-F5344CB8AC3E}">
        <p14:creationId xmlns:p14="http://schemas.microsoft.com/office/powerpoint/2010/main" val="10486038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latin typeface="Times New Roman" pitchFamily="18" charset="0"/>
                <a:cs typeface="Times New Roman" pitchFamily="18" charset="0"/>
              </a:rPr>
              <a:t>References</a:t>
            </a:r>
            <a:r>
              <a:rPr lang="en-US" dirty="0">
                <a:latin typeface="Times New Roman" pitchFamily="18" charset="0"/>
                <a:cs typeface="Times New Roman" pitchFamily="18" charset="0"/>
              </a:rPr>
              <a:t/>
            </a:r>
            <a:br>
              <a:rPr lang="en-US" dirty="0">
                <a:latin typeface="Times New Roman" pitchFamily="18" charset="0"/>
                <a:cs typeface="Times New Roman" pitchFamily="18" charset="0"/>
              </a:rPr>
            </a:br>
            <a:endParaRPr lang="en-US" dirty="0">
              <a:latin typeface="Times New Roman" pitchFamily="18" charset="0"/>
              <a:cs typeface="Times New Roman" pitchFamily="18" charset="0"/>
            </a:endParaRPr>
          </a:p>
        </p:txBody>
      </p:sp>
      <p:sp>
        <p:nvSpPr>
          <p:cNvPr id="3" name="Content Placeholder 2"/>
          <p:cNvSpPr>
            <a:spLocks noGrp="1"/>
          </p:cNvSpPr>
          <p:nvPr>
            <p:ph idx="1"/>
          </p:nvPr>
        </p:nvSpPr>
        <p:spPr/>
        <p:txBody>
          <a:bodyPr>
            <a:normAutofit lnSpcReduction="10000"/>
          </a:bodyPr>
          <a:lstStyle/>
          <a:p>
            <a:pPr marL="0" indent="0">
              <a:buNone/>
            </a:pPr>
            <a:endParaRPr lang="en-US" dirty="0">
              <a:latin typeface="Times New Roman" pitchFamily="18" charset="0"/>
              <a:cs typeface="Times New Roman" pitchFamily="18" charset="0"/>
            </a:endParaRPr>
          </a:p>
          <a:p>
            <a:pPr lvl="0"/>
            <a:r>
              <a:rPr lang="en-GB" dirty="0" err="1" smtClean="0">
                <a:latin typeface="Times New Roman" pitchFamily="18" charset="0"/>
                <a:cs typeface="Times New Roman" pitchFamily="18" charset="0"/>
              </a:rPr>
              <a:t>Rai</a:t>
            </a:r>
            <a:r>
              <a:rPr lang="en-GB" dirty="0" smtClean="0">
                <a:latin typeface="Times New Roman" pitchFamily="18" charset="0"/>
                <a:cs typeface="Times New Roman" pitchFamily="18" charset="0"/>
              </a:rPr>
              <a:t> </a:t>
            </a:r>
            <a:r>
              <a:rPr lang="en-GB" dirty="0">
                <a:latin typeface="Times New Roman" pitchFamily="18" charset="0"/>
                <a:cs typeface="Times New Roman" pitchFamily="18" charset="0"/>
              </a:rPr>
              <a:t>L, (2015</a:t>
            </a:r>
            <a:r>
              <a:rPr lang="en-GB" i="1" dirty="0">
                <a:latin typeface="Times New Roman" pitchFamily="18" charset="0"/>
                <a:cs typeface="Times New Roman" pitchFamily="18" charset="0"/>
              </a:rPr>
              <a:t>), Nursing Concepts Theories and Principles</a:t>
            </a:r>
            <a:r>
              <a:rPr lang="en-GB" dirty="0">
                <a:latin typeface="Times New Roman" pitchFamily="18" charset="0"/>
                <a:cs typeface="Times New Roman" pitchFamily="18" charset="0"/>
              </a:rPr>
              <a:t>, 3</a:t>
            </a:r>
            <a:r>
              <a:rPr lang="en-GB" baseline="30000" dirty="0">
                <a:latin typeface="Times New Roman" pitchFamily="18" charset="0"/>
                <a:cs typeface="Times New Roman" pitchFamily="18" charset="0"/>
              </a:rPr>
              <a:t>rd</a:t>
            </a:r>
            <a:r>
              <a:rPr lang="en-GB" dirty="0">
                <a:latin typeface="Times New Roman" pitchFamily="18" charset="0"/>
                <a:cs typeface="Times New Roman" pitchFamily="18" charset="0"/>
              </a:rPr>
              <a:t> Edition , </a:t>
            </a:r>
            <a:r>
              <a:rPr lang="en-GB" dirty="0" err="1" smtClean="0">
                <a:latin typeface="Times New Roman" pitchFamily="18" charset="0"/>
                <a:cs typeface="Times New Roman" pitchFamily="18" charset="0"/>
              </a:rPr>
              <a:t>TaraBooks</a:t>
            </a:r>
            <a:r>
              <a:rPr lang="en-GB" dirty="0" smtClean="0">
                <a:latin typeface="Times New Roman" pitchFamily="18" charset="0"/>
                <a:cs typeface="Times New Roman" pitchFamily="18" charset="0"/>
              </a:rPr>
              <a:t> </a:t>
            </a:r>
            <a:r>
              <a:rPr lang="en-GB" dirty="0">
                <a:latin typeface="Times New Roman" pitchFamily="18" charset="0"/>
                <a:cs typeface="Times New Roman" pitchFamily="18" charset="0"/>
              </a:rPr>
              <a:t>and Stationery, </a:t>
            </a:r>
            <a:r>
              <a:rPr lang="en-GB" dirty="0" err="1">
                <a:latin typeface="Times New Roman" pitchFamily="18" charset="0"/>
                <a:cs typeface="Times New Roman" pitchFamily="18" charset="0"/>
              </a:rPr>
              <a:t>Chhatrapati</a:t>
            </a:r>
            <a:r>
              <a:rPr lang="en-GB" dirty="0">
                <a:latin typeface="Times New Roman" pitchFamily="18" charset="0"/>
                <a:cs typeface="Times New Roman" pitchFamily="18" charset="0"/>
              </a:rPr>
              <a:t>, Kathmandu page no 74-76.</a:t>
            </a:r>
            <a:endParaRPr lang="en-US" dirty="0">
              <a:latin typeface="Times New Roman" pitchFamily="18" charset="0"/>
              <a:cs typeface="Times New Roman" pitchFamily="18" charset="0"/>
            </a:endParaRPr>
          </a:p>
          <a:p>
            <a:pPr marL="0" indent="0">
              <a:buNone/>
            </a:pPr>
            <a:endParaRPr lang="en-US" dirty="0">
              <a:latin typeface="Times New Roman" pitchFamily="18" charset="0"/>
              <a:cs typeface="Times New Roman" pitchFamily="18" charset="0"/>
            </a:endParaRPr>
          </a:p>
          <a:p>
            <a:pPr lvl="0"/>
            <a:r>
              <a:rPr lang="en-GB" dirty="0">
                <a:latin typeface="Times New Roman" pitchFamily="18" charset="0"/>
                <a:cs typeface="Times New Roman" pitchFamily="18" charset="0"/>
              </a:rPr>
              <a:t>Sharma M, (2019),</a:t>
            </a:r>
            <a:r>
              <a:rPr lang="en-GB" i="1" dirty="0">
                <a:latin typeface="Times New Roman" pitchFamily="18" charset="0"/>
                <a:cs typeface="Times New Roman" pitchFamily="18" charset="0"/>
              </a:rPr>
              <a:t> Nursing Concepts and Principles</a:t>
            </a:r>
            <a:r>
              <a:rPr lang="en-GB" dirty="0">
                <a:latin typeface="Times New Roman" pitchFamily="18" charset="0"/>
                <a:cs typeface="Times New Roman" pitchFamily="18" charset="0"/>
              </a:rPr>
              <a:t> ,3</a:t>
            </a:r>
            <a:r>
              <a:rPr lang="en-GB" baseline="30000" dirty="0">
                <a:latin typeface="Times New Roman" pitchFamily="18" charset="0"/>
                <a:cs typeface="Times New Roman" pitchFamily="18" charset="0"/>
              </a:rPr>
              <a:t>rd</a:t>
            </a:r>
            <a:r>
              <a:rPr lang="en-GB" dirty="0">
                <a:latin typeface="Times New Roman" pitchFamily="18" charset="0"/>
                <a:cs typeface="Times New Roman" pitchFamily="18" charset="0"/>
              </a:rPr>
              <a:t> Edition, </a:t>
            </a:r>
            <a:r>
              <a:rPr lang="en-GB" dirty="0" err="1">
                <a:latin typeface="Times New Roman" pitchFamily="18" charset="0"/>
                <a:cs typeface="Times New Roman" pitchFamily="18" charset="0"/>
              </a:rPr>
              <a:t>Samiksha</a:t>
            </a:r>
            <a:r>
              <a:rPr lang="en-GB" dirty="0">
                <a:latin typeface="Times New Roman" pitchFamily="18" charset="0"/>
                <a:cs typeface="Times New Roman" pitchFamily="18" charset="0"/>
              </a:rPr>
              <a:t> Publication Pvt .Ltd. page no 369-375.</a:t>
            </a:r>
            <a:endParaRPr lang="en-US" dirty="0">
              <a:latin typeface="Times New Roman" pitchFamily="18" charset="0"/>
              <a:cs typeface="Times New Roman" pitchFamily="18" charset="0"/>
            </a:endParaRPr>
          </a:p>
          <a:p>
            <a:pPr marL="0" indent="0">
              <a:buNone/>
            </a:pPr>
            <a:endParaRPr lang="en-US" dirty="0">
              <a:latin typeface="Times New Roman" pitchFamily="18" charset="0"/>
              <a:cs typeface="Times New Roman" pitchFamily="18" charset="0"/>
            </a:endParaRPr>
          </a:p>
          <a:p>
            <a:endParaRPr lang="en-US" dirty="0">
              <a:latin typeface="Times New Roman" pitchFamily="18" charset="0"/>
              <a:cs typeface="Times New Roman" pitchFamily="18" charset="0"/>
            </a:endParaRPr>
          </a:p>
        </p:txBody>
      </p:sp>
    </p:spTree>
    <p:extLst>
      <p:ext uri="{BB962C8B-B14F-4D97-AF65-F5344CB8AC3E}">
        <p14:creationId xmlns:p14="http://schemas.microsoft.com/office/powerpoint/2010/main" val="393750029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762000"/>
            <a:ext cx="9144000" cy="5867400"/>
          </a:xfrm>
        </p:spPr>
        <p:txBody>
          <a:bodyPr>
            <a:normAutofit lnSpcReduction="10000"/>
          </a:bodyPr>
          <a:lstStyle/>
          <a:p>
            <a:pPr lvl="0"/>
            <a:r>
              <a:rPr lang="en-US" dirty="0" smtClean="0">
                <a:latin typeface="Times New Roman" pitchFamily="18" charset="0"/>
                <a:cs typeface="Times New Roman" pitchFamily="18" charset="0"/>
              </a:rPr>
              <a:t>Murray </a:t>
            </a:r>
            <a:r>
              <a:rPr lang="en-US" dirty="0">
                <a:latin typeface="Times New Roman" pitchFamily="18" charset="0"/>
                <a:cs typeface="Times New Roman" pitchFamily="18" charset="0"/>
              </a:rPr>
              <a:t>R B, </a:t>
            </a:r>
            <a:r>
              <a:rPr lang="en-US" dirty="0" err="1">
                <a:latin typeface="Times New Roman" pitchFamily="18" charset="0"/>
                <a:cs typeface="Times New Roman" pitchFamily="18" charset="0"/>
              </a:rPr>
              <a:t>Zentner</a:t>
            </a:r>
            <a:r>
              <a:rPr lang="en-US" dirty="0">
                <a:latin typeface="Times New Roman" pitchFamily="18" charset="0"/>
                <a:cs typeface="Times New Roman" pitchFamily="18" charset="0"/>
              </a:rPr>
              <a:t> J R, (1985) ,</a:t>
            </a:r>
            <a:r>
              <a:rPr lang="en-US" i="1" dirty="0">
                <a:latin typeface="Times New Roman" pitchFamily="18" charset="0"/>
                <a:cs typeface="Times New Roman" pitchFamily="18" charset="0"/>
              </a:rPr>
              <a:t>Nursing Concepts For Health Promotion</a:t>
            </a:r>
            <a:r>
              <a:rPr lang="en-US" dirty="0">
                <a:latin typeface="Times New Roman" pitchFamily="18" charset="0"/>
                <a:cs typeface="Times New Roman" pitchFamily="18" charset="0"/>
              </a:rPr>
              <a:t> ,3</a:t>
            </a:r>
            <a:r>
              <a:rPr lang="en-US" baseline="30000" dirty="0">
                <a:latin typeface="Times New Roman" pitchFamily="18" charset="0"/>
                <a:cs typeface="Times New Roman" pitchFamily="18" charset="0"/>
              </a:rPr>
              <a:t>rd</a:t>
            </a:r>
            <a:r>
              <a:rPr lang="en-US" dirty="0">
                <a:latin typeface="Times New Roman" pitchFamily="18" charset="0"/>
                <a:cs typeface="Times New Roman" pitchFamily="18" charset="0"/>
              </a:rPr>
              <a:t> edition, The Asian foundation ,page no 369-371.</a:t>
            </a:r>
          </a:p>
          <a:p>
            <a:pPr marL="0" indent="0">
              <a:buNone/>
            </a:pPr>
            <a:r>
              <a:rPr lang="en-US" dirty="0">
                <a:latin typeface="Times New Roman" pitchFamily="18" charset="0"/>
                <a:cs typeface="Times New Roman" pitchFamily="18" charset="0"/>
              </a:rPr>
              <a:t> </a:t>
            </a:r>
          </a:p>
          <a:p>
            <a:pPr lvl="0"/>
            <a:r>
              <a:rPr lang="en-GB" dirty="0" err="1">
                <a:latin typeface="Times New Roman" pitchFamily="18" charset="0"/>
                <a:cs typeface="Times New Roman" pitchFamily="18" charset="0"/>
              </a:rPr>
              <a:t>Acharya</a:t>
            </a:r>
            <a:r>
              <a:rPr lang="en-GB" dirty="0">
                <a:latin typeface="Times New Roman" pitchFamily="18" charset="0"/>
                <a:cs typeface="Times New Roman" pitchFamily="18" charset="0"/>
              </a:rPr>
              <a:t> K D, </a:t>
            </a:r>
            <a:r>
              <a:rPr lang="en-GB" dirty="0" err="1">
                <a:latin typeface="Times New Roman" pitchFamily="18" charset="0"/>
                <a:cs typeface="Times New Roman" pitchFamily="18" charset="0"/>
              </a:rPr>
              <a:t>Pokharel</a:t>
            </a:r>
            <a:r>
              <a:rPr lang="en-GB" dirty="0">
                <a:latin typeface="Times New Roman" pitchFamily="18" charset="0"/>
                <a:cs typeface="Times New Roman" pitchFamily="18" charset="0"/>
              </a:rPr>
              <a:t> D K, (2019) Nursing</a:t>
            </a:r>
            <a:r>
              <a:rPr lang="en-GB" i="1" dirty="0">
                <a:latin typeface="Times New Roman" pitchFamily="18" charset="0"/>
                <a:cs typeface="Times New Roman" pitchFamily="18" charset="0"/>
              </a:rPr>
              <a:t> Concepts and Principles</a:t>
            </a:r>
            <a:r>
              <a:rPr lang="en-GB" dirty="0">
                <a:latin typeface="Times New Roman" pitchFamily="18" charset="0"/>
                <a:cs typeface="Times New Roman" pitchFamily="18" charset="0"/>
              </a:rPr>
              <a:t>, 2</a:t>
            </a:r>
            <a:r>
              <a:rPr lang="en-GB" baseline="30000" dirty="0">
                <a:latin typeface="Times New Roman" pitchFamily="18" charset="0"/>
                <a:cs typeface="Times New Roman" pitchFamily="18" charset="0"/>
              </a:rPr>
              <a:t>nd </a:t>
            </a:r>
            <a:r>
              <a:rPr lang="en-GB" dirty="0">
                <a:latin typeface="Times New Roman" pitchFamily="18" charset="0"/>
                <a:cs typeface="Times New Roman" pitchFamily="18" charset="0"/>
              </a:rPr>
              <a:t>Edition, Jupiter Publishers and Distributor </a:t>
            </a:r>
            <a:r>
              <a:rPr lang="en-GB" dirty="0" err="1">
                <a:latin typeface="Times New Roman" pitchFamily="18" charset="0"/>
                <a:cs typeface="Times New Roman" pitchFamily="18" charset="0"/>
              </a:rPr>
              <a:t>Pvt.Ltd</a:t>
            </a:r>
            <a:r>
              <a:rPr lang="en-GB" dirty="0">
                <a:latin typeface="Times New Roman" pitchFamily="18" charset="0"/>
                <a:cs typeface="Times New Roman" pitchFamily="18" charset="0"/>
              </a:rPr>
              <a:t>.</a:t>
            </a:r>
            <a:endParaRPr lang="en-US" dirty="0">
              <a:latin typeface="Times New Roman" pitchFamily="18" charset="0"/>
              <a:cs typeface="Times New Roman" pitchFamily="18" charset="0"/>
            </a:endParaRPr>
          </a:p>
          <a:p>
            <a:pPr marL="0" indent="0">
              <a:buNone/>
            </a:pPr>
            <a:r>
              <a:rPr lang="en-GB" dirty="0">
                <a:latin typeface="Times New Roman" pitchFamily="18" charset="0"/>
                <a:cs typeface="Times New Roman" pitchFamily="18" charset="0"/>
              </a:rPr>
              <a:t> </a:t>
            </a:r>
            <a:endParaRPr lang="en-US" dirty="0">
              <a:latin typeface="Times New Roman" pitchFamily="18" charset="0"/>
              <a:cs typeface="Times New Roman" pitchFamily="18" charset="0"/>
            </a:endParaRPr>
          </a:p>
          <a:p>
            <a:pPr lvl="0"/>
            <a:r>
              <a:rPr lang="en-GB" dirty="0">
                <a:latin typeface="Times New Roman" pitchFamily="18" charset="0"/>
                <a:cs typeface="Times New Roman" pitchFamily="18" charset="0"/>
              </a:rPr>
              <a:t>https://nurseinnursing.com</a:t>
            </a:r>
            <a:endParaRPr lang="en-US" dirty="0">
              <a:latin typeface="Times New Roman" pitchFamily="18" charset="0"/>
              <a:cs typeface="Times New Roman" pitchFamily="18" charset="0"/>
            </a:endParaRPr>
          </a:p>
          <a:p>
            <a:pPr lvl="0"/>
            <a:r>
              <a:rPr lang="en-GB" dirty="0">
                <a:latin typeface="Times New Roman" pitchFamily="18" charset="0"/>
                <a:cs typeface="Times New Roman" pitchFamily="18" charset="0"/>
              </a:rPr>
              <a:t>https: brooksidepress.org</a:t>
            </a:r>
            <a:endParaRPr lang="en-US" dirty="0">
              <a:latin typeface="Times New Roman" pitchFamily="18" charset="0"/>
              <a:cs typeface="Times New Roman" pitchFamily="18" charset="0"/>
            </a:endParaRPr>
          </a:p>
          <a:p>
            <a:pPr marL="0" indent="0">
              <a:buNone/>
            </a:pPr>
            <a:r>
              <a:rPr lang="en-US" dirty="0">
                <a:latin typeface="Times New Roman" pitchFamily="18" charset="0"/>
                <a:cs typeface="Times New Roman" pitchFamily="18" charset="0"/>
              </a:rPr>
              <a:t> </a:t>
            </a:r>
          </a:p>
          <a:p>
            <a:endParaRPr lang="en-US" dirty="0">
              <a:latin typeface="Times New Roman" pitchFamily="18" charset="0"/>
              <a:cs typeface="Times New Roman" pitchFamily="18" charset="0"/>
            </a:endParaRPr>
          </a:p>
        </p:txBody>
      </p:sp>
    </p:spTree>
    <p:extLst>
      <p:ext uri="{BB962C8B-B14F-4D97-AF65-F5344CB8AC3E}">
        <p14:creationId xmlns:p14="http://schemas.microsoft.com/office/powerpoint/2010/main" val="228115017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 y="76200"/>
            <a:ext cx="9144000" cy="6705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019867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Times New Roman" pitchFamily="18" charset="0"/>
                <a:cs typeface="Times New Roman" pitchFamily="18" charset="0"/>
              </a:rPr>
              <a:t>Specific Objectives </a:t>
            </a:r>
            <a:endParaRPr lang="en-US" b="1" dirty="0">
              <a:latin typeface="Times New Roman" pitchFamily="18" charset="0"/>
              <a:cs typeface="Times New Roman" pitchFamily="18" charset="0"/>
            </a:endParaRPr>
          </a:p>
        </p:txBody>
      </p:sp>
      <p:sp>
        <p:nvSpPr>
          <p:cNvPr id="5" name="Content Placeholder 4"/>
          <p:cNvSpPr>
            <a:spLocks noGrp="1"/>
          </p:cNvSpPr>
          <p:nvPr>
            <p:ph idx="1"/>
          </p:nvPr>
        </p:nvSpPr>
        <p:spPr/>
        <p:txBody>
          <a:bodyPr>
            <a:normAutofit fontScale="92500" lnSpcReduction="10000"/>
          </a:bodyPr>
          <a:lstStyle/>
          <a:p>
            <a:pPr>
              <a:buFont typeface="Wingdings" pitchFamily="2" charset="2"/>
              <a:buChar char="v"/>
            </a:pPr>
            <a:r>
              <a:rPr lang="en-US" dirty="0" smtClean="0">
                <a:latin typeface="Times New Roman" pitchFamily="18" charset="0"/>
                <a:cs typeface="Times New Roman" pitchFamily="18" charset="0"/>
              </a:rPr>
              <a:t>At the end of this session participants will be able to:</a:t>
            </a:r>
          </a:p>
          <a:p>
            <a:r>
              <a:rPr lang="en-US" dirty="0" smtClean="0">
                <a:latin typeface="Times New Roman" pitchFamily="18" charset="0"/>
                <a:cs typeface="Times New Roman" pitchFamily="18" charset="0"/>
              </a:rPr>
              <a:t>introduce ecology</a:t>
            </a:r>
          </a:p>
          <a:p>
            <a:r>
              <a:rPr lang="en-US" dirty="0">
                <a:latin typeface="Times New Roman" pitchFamily="18" charset="0"/>
                <a:cs typeface="Times New Roman" pitchFamily="18" charset="0"/>
              </a:rPr>
              <a:t>s</a:t>
            </a:r>
            <a:r>
              <a:rPr lang="en-US" dirty="0" smtClean="0">
                <a:latin typeface="Times New Roman" pitchFamily="18" charset="0"/>
                <a:cs typeface="Times New Roman" pitchFamily="18" charset="0"/>
              </a:rPr>
              <a:t>tate the laws of ecology</a:t>
            </a:r>
          </a:p>
          <a:p>
            <a:r>
              <a:rPr lang="en-US" dirty="0">
                <a:latin typeface="Times New Roman" pitchFamily="18" charset="0"/>
                <a:cs typeface="Times New Roman" pitchFamily="18" charset="0"/>
              </a:rPr>
              <a:t>e</a:t>
            </a:r>
            <a:r>
              <a:rPr lang="en-US" dirty="0" smtClean="0">
                <a:latin typeface="Times New Roman" pitchFamily="18" charset="0"/>
                <a:cs typeface="Times New Roman" pitchFamily="18" charset="0"/>
              </a:rPr>
              <a:t>xplain the component of biosphere</a:t>
            </a:r>
          </a:p>
          <a:p>
            <a:r>
              <a:rPr lang="en-US" dirty="0">
                <a:latin typeface="Times New Roman" pitchFamily="18" charset="0"/>
                <a:cs typeface="Times New Roman" pitchFamily="18" charset="0"/>
              </a:rPr>
              <a:t>s</a:t>
            </a:r>
            <a:r>
              <a:rPr lang="en-US" dirty="0" smtClean="0">
                <a:latin typeface="Times New Roman" pitchFamily="18" charset="0"/>
                <a:cs typeface="Times New Roman" pitchFamily="18" charset="0"/>
              </a:rPr>
              <a:t>tate the composition of biosphere</a:t>
            </a:r>
          </a:p>
          <a:p>
            <a:r>
              <a:rPr lang="en-US" dirty="0">
                <a:latin typeface="Times New Roman" pitchFamily="18" charset="0"/>
                <a:cs typeface="Times New Roman" pitchFamily="18" charset="0"/>
              </a:rPr>
              <a:t>i</a:t>
            </a:r>
            <a:r>
              <a:rPr lang="en-US" dirty="0" smtClean="0">
                <a:latin typeface="Times New Roman" pitchFamily="18" charset="0"/>
                <a:cs typeface="Times New Roman" pitchFamily="18" charset="0"/>
              </a:rPr>
              <a:t>ntroduce the interaction of human population in biosphere </a:t>
            </a:r>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i</a:t>
            </a:r>
            <a:r>
              <a:rPr lang="en-US" dirty="0" smtClean="0">
                <a:latin typeface="Times New Roman" pitchFamily="18" charset="0"/>
                <a:cs typeface="Times New Roman" pitchFamily="18" charset="0"/>
              </a:rPr>
              <a:t>ntroduce  </a:t>
            </a:r>
            <a:r>
              <a:rPr lang="en-US" dirty="0" smtClean="0">
                <a:latin typeface="Times New Roman" pitchFamily="18" charset="0"/>
                <a:cs typeface="Times New Roman" pitchFamily="18" charset="0"/>
              </a:rPr>
              <a:t>impact of ecology.</a:t>
            </a:r>
          </a:p>
          <a:p>
            <a:pPr marL="0" indent="0">
              <a:buNone/>
            </a:pPr>
            <a:endParaRPr lang="en-US" dirty="0">
              <a:latin typeface="Times New Roman" pitchFamily="18" charset="0"/>
              <a:cs typeface="Times New Roman" pitchFamily="18" charset="0"/>
            </a:endParaRPr>
          </a:p>
        </p:txBody>
      </p:sp>
    </p:spTree>
    <p:extLst>
      <p:ext uri="{BB962C8B-B14F-4D97-AF65-F5344CB8AC3E}">
        <p14:creationId xmlns:p14="http://schemas.microsoft.com/office/powerpoint/2010/main" val="300359532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0" y="-533400"/>
            <a:ext cx="9144000" cy="7391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2406581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
            </a:r>
            <a:br>
              <a:rPr lang="en-US" b="1" dirty="0"/>
            </a:br>
            <a:r>
              <a:rPr lang="en-US" sz="4900" b="1" dirty="0" smtClean="0"/>
              <a:t>Ecology</a:t>
            </a:r>
            <a:r>
              <a:rPr lang="en-US" sz="4900" dirty="0"/>
              <a:t/>
            </a:r>
            <a:br>
              <a:rPr lang="en-US" sz="4900" dirty="0"/>
            </a:br>
            <a:endParaRPr lang="en-US" sz="4900" dirty="0"/>
          </a:p>
        </p:txBody>
      </p:sp>
      <p:sp>
        <p:nvSpPr>
          <p:cNvPr id="3" name="Content Placeholder 2"/>
          <p:cNvSpPr>
            <a:spLocks noGrp="1"/>
          </p:cNvSpPr>
          <p:nvPr>
            <p:ph idx="1"/>
          </p:nvPr>
        </p:nvSpPr>
        <p:spPr>
          <a:xfrm>
            <a:off x="152400" y="1600200"/>
            <a:ext cx="8991600" cy="5029200"/>
          </a:xfrm>
        </p:spPr>
        <p:txBody>
          <a:bodyPr/>
          <a:lstStyle/>
          <a:p>
            <a:r>
              <a:rPr lang="en-US" dirty="0" smtClean="0"/>
              <a:t>The </a:t>
            </a:r>
            <a:r>
              <a:rPr lang="en-US" dirty="0"/>
              <a:t>term ecology was first purposed by German biologist </a:t>
            </a:r>
            <a:r>
              <a:rPr lang="en-US" b="1" dirty="0"/>
              <a:t>Ernst Haeckel</a:t>
            </a:r>
            <a:r>
              <a:rPr lang="en-US" dirty="0"/>
              <a:t> in </a:t>
            </a:r>
            <a:r>
              <a:rPr lang="en-US" b="1" dirty="0"/>
              <a:t>1869;</a:t>
            </a:r>
            <a:r>
              <a:rPr lang="en-US" dirty="0"/>
              <a:t> the word is derived from the Greek root ‘</a:t>
            </a:r>
            <a:r>
              <a:rPr lang="en-US" dirty="0" err="1"/>
              <a:t>oikos</a:t>
            </a:r>
            <a:r>
              <a:rPr lang="en-US" dirty="0"/>
              <a:t>’ which means house and ‘Logos’ which means study  of organisms at home</a:t>
            </a:r>
            <a:r>
              <a:rPr lang="en-US" dirty="0" smtClean="0"/>
              <a:t>.</a:t>
            </a:r>
          </a:p>
          <a:p>
            <a:endParaRPr lang="en-US" dirty="0"/>
          </a:p>
          <a:p>
            <a:pPr marL="0" indent="0">
              <a:buNone/>
            </a:pPr>
            <a:r>
              <a:rPr lang="en-US" b="1" dirty="0">
                <a:latin typeface="Times New Roman" pitchFamily="18" charset="0"/>
                <a:cs typeface="Times New Roman" pitchFamily="18" charset="0"/>
              </a:rPr>
              <a:t>According to Warming </a:t>
            </a:r>
            <a:r>
              <a:rPr lang="en-US" b="1" dirty="0"/>
              <a:t>(1895,1905); </a:t>
            </a:r>
            <a:r>
              <a:rPr lang="en-US" dirty="0">
                <a:latin typeface="Times New Roman" pitchFamily="18" charset="0"/>
                <a:cs typeface="Times New Roman" pitchFamily="18" charset="0"/>
              </a:rPr>
              <a:t>“Ecology is the study of organism in relation to the environment</a:t>
            </a:r>
            <a:r>
              <a:rPr lang="en-US" b="1" dirty="0"/>
              <a:t>”.</a:t>
            </a:r>
            <a:endParaRPr lang="en-US" dirty="0"/>
          </a:p>
          <a:p>
            <a:pPr marL="0" indent="0">
              <a:buNone/>
            </a:pPr>
            <a:endParaRPr lang="en-US" dirty="0"/>
          </a:p>
        </p:txBody>
      </p:sp>
    </p:spTree>
    <p:extLst>
      <p:ext uri="{BB962C8B-B14F-4D97-AF65-F5344CB8AC3E}">
        <p14:creationId xmlns:p14="http://schemas.microsoft.com/office/powerpoint/2010/main" val="412370098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219200"/>
            <a:ext cx="8915400" cy="5135563"/>
          </a:xfrm>
        </p:spPr>
        <p:txBody>
          <a:bodyPr/>
          <a:lstStyle/>
          <a:p>
            <a:r>
              <a:rPr lang="en-US" b="1" dirty="0"/>
              <a:t>According to Tyler (1936); </a:t>
            </a:r>
            <a:r>
              <a:rPr lang="en-US" dirty="0">
                <a:latin typeface="Times New Roman" pitchFamily="18" charset="0"/>
                <a:cs typeface="Times New Roman" pitchFamily="18" charset="0"/>
              </a:rPr>
              <a:t>“Ecology as the science of all the relations of all the organisms to all their environment”.</a:t>
            </a:r>
          </a:p>
          <a:p>
            <a:r>
              <a:rPr lang="en-US" b="1" dirty="0"/>
              <a:t>According to Wood burg (1954);” </a:t>
            </a:r>
            <a:r>
              <a:rPr lang="en-US" dirty="0">
                <a:latin typeface="Times New Roman" pitchFamily="18" charset="0"/>
                <a:cs typeface="Times New Roman" pitchFamily="18" charset="0"/>
              </a:rPr>
              <a:t>Ecology is a science which investigate organism in relation to their environment, a philosophy in which the world of life is interpreted in terms of natural process”.</a:t>
            </a:r>
          </a:p>
        </p:txBody>
      </p:sp>
    </p:spTree>
    <p:extLst>
      <p:ext uri="{BB962C8B-B14F-4D97-AF65-F5344CB8AC3E}">
        <p14:creationId xmlns:p14="http://schemas.microsoft.com/office/powerpoint/2010/main" val="69804726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152400" y="1600200"/>
            <a:ext cx="8991600" cy="5105400"/>
          </a:xfrm>
        </p:spPr>
        <p:txBody>
          <a:bodyPr>
            <a:normAutofit/>
          </a:bodyPr>
          <a:lstStyle/>
          <a:p>
            <a:r>
              <a:rPr lang="en-US" b="1" dirty="0">
                <a:latin typeface="Times New Roman" pitchFamily="18" charset="0"/>
                <a:cs typeface="Times New Roman" pitchFamily="18" charset="0"/>
              </a:rPr>
              <a:t>In 1985, </a:t>
            </a:r>
            <a:r>
              <a:rPr lang="en-US" b="1" dirty="0" err="1">
                <a:latin typeface="Times New Roman" pitchFamily="18" charset="0"/>
                <a:cs typeface="Times New Roman" pitchFamily="18" charset="0"/>
              </a:rPr>
              <a:t>krebs</a:t>
            </a:r>
            <a:r>
              <a:rPr lang="en-US" b="1" dirty="0">
                <a:latin typeface="Times New Roman" pitchFamily="18" charset="0"/>
                <a:cs typeface="Times New Roman" pitchFamily="18" charset="0"/>
              </a:rPr>
              <a:t> gave a definition as ‘’ </a:t>
            </a:r>
            <a:r>
              <a:rPr lang="en-US" dirty="0">
                <a:latin typeface="Times New Roman" pitchFamily="18" charset="0"/>
                <a:cs typeface="Times New Roman" pitchFamily="18" charset="0"/>
              </a:rPr>
              <a:t>Ecology is the scientific study of interactions that determine the distribution and abundance of organisms’’. However, the modern ecology develops the following facts;</a:t>
            </a:r>
          </a:p>
          <a:p>
            <a:r>
              <a:rPr lang="en-US" dirty="0">
                <a:latin typeface="Times New Roman" pitchFamily="18" charset="0"/>
                <a:cs typeface="Times New Roman" pitchFamily="18" charset="0"/>
              </a:rPr>
              <a:t>The biotic (living) and abiotic (non-living) components of nature are interrelated and works in an orderly manner as a definite system.</a:t>
            </a:r>
          </a:p>
          <a:p>
            <a:endParaRPr lang="en-US" dirty="0"/>
          </a:p>
        </p:txBody>
      </p:sp>
    </p:spTree>
    <p:extLst>
      <p:ext uri="{BB962C8B-B14F-4D97-AF65-F5344CB8AC3E}">
        <p14:creationId xmlns:p14="http://schemas.microsoft.com/office/powerpoint/2010/main" val="1285344891"/>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185</TotalTime>
  <Words>1665</Words>
  <Application>Microsoft Office PowerPoint</Application>
  <PresentationFormat>On-screen Show (4:3)</PresentationFormat>
  <Paragraphs>134</Paragraphs>
  <Slides>47</Slides>
  <Notes>2</Notes>
  <HiddenSlides>0</HiddenSlides>
  <MMClips>0</MMClips>
  <ScaleCrop>false</ScaleCrop>
  <HeadingPairs>
    <vt:vector size="4" baseType="variant">
      <vt:variant>
        <vt:lpstr>Theme</vt:lpstr>
      </vt:variant>
      <vt:variant>
        <vt:i4>1</vt:i4>
      </vt:variant>
      <vt:variant>
        <vt:lpstr>Slide Titles</vt:lpstr>
      </vt:variant>
      <vt:variant>
        <vt:i4>47</vt:i4>
      </vt:variant>
    </vt:vector>
  </HeadingPairs>
  <TitlesOfParts>
    <vt:vector size="48" baseType="lpstr">
      <vt:lpstr>Office Theme</vt:lpstr>
      <vt:lpstr>PowerPoint Presentation</vt:lpstr>
      <vt:lpstr>PowerPoint Presentation</vt:lpstr>
      <vt:lpstr>Unit 6-Human System And Environment 6.1 Ecology and Biosphere</vt:lpstr>
      <vt:lpstr>General objectives </vt:lpstr>
      <vt:lpstr>Specific Objectives </vt:lpstr>
      <vt:lpstr>PowerPoint Presentation</vt:lpstr>
      <vt:lpstr> Ecology </vt:lpstr>
      <vt:lpstr>PowerPoint Presentation</vt:lpstr>
      <vt:lpstr>PowerPoint Presentation</vt:lpstr>
      <vt:lpstr>PowerPoint Presentation</vt:lpstr>
      <vt:lpstr>Laws of ecology </vt:lpstr>
      <vt:lpstr>PowerPoint Presentation</vt:lpstr>
      <vt:lpstr>PowerPoint Presentation</vt:lpstr>
      <vt:lpstr>PowerPoint Presentation</vt:lpstr>
      <vt:lpstr>Biosphere </vt:lpstr>
      <vt:lpstr>PowerPoint Presentation</vt:lpstr>
      <vt:lpstr>PowerPoint Presentation</vt:lpstr>
      <vt:lpstr>PowerPoint Presentation</vt:lpstr>
      <vt:lpstr>PowerPoint Presentation</vt:lpstr>
      <vt:lpstr>PowerPoint Presentation</vt:lpstr>
      <vt:lpstr>Composition of biosphere </vt:lpstr>
      <vt:lpstr>PowerPoint Presentation</vt:lpstr>
      <vt:lpst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Interaction of human population in biosphere </vt:lpstr>
      <vt:lpstr>PowerPoint Presentation</vt:lpstr>
      <vt:lpstr>PowerPoint Presentation</vt:lpstr>
      <vt:lpstr>Impact of ecology on health </vt:lpstr>
      <vt:lpstr>PowerPoint Presentation</vt:lpstr>
      <vt:lpstr>PowerPoint Presentation</vt:lpstr>
      <vt:lpstr>PowerPoint Presentation</vt:lpstr>
      <vt:lpstr>PowerPoint Presentation</vt:lpstr>
      <vt:lpstr>Post test</vt:lpstr>
      <vt:lpstr>PowerPoint Presentation</vt:lpstr>
      <vt:lpstr>PowerPoint Presentation</vt:lpstr>
      <vt:lpstr>Home assignment</vt:lpstr>
      <vt:lpstr> Plan for next class </vt:lpstr>
      <vt:lpstr>References </vt:lpstr>
      <vt:lpstr>PowerPoint Presentation</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DELL</dc:creator>
  <cp:lastModifiedBy>DELL</cp:lastModifiedBy>
  <cp:revision>54</cp:revision>
  <dcterms:created xsi:type="dcterms:W3CDTF">2006-08-16T00:00:00Z</dcterms:created>
  <dcterms:modified xsi:type="dcterms:W3CDTF">2024-01-01T06:31:20Z</dcterms:modified>
</cp:coreProperties>
</file>